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"/>
  </p:notesMasterIdLst>
  <p:sldIdLst>
    <p:sldId id="305" r:id="rId2"/>
    <p:sldId id="362" r:id="rId3"/>
    <p:sldId id="363" r:id="rId4"/>
    <p:sldId id="364" r:id="rId5"/>
    <p:sldId id="26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249"/>
    <a:srgbClr val="65B32D"/>
    <a:srgbClr val="D8DF5C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6291"/>
  </p:normalViewPr>
  <p:slideViewPr>
    <p:cSldViewPr snapToGrid="0" snapToObjects="1" showGuides="1">
      <p:cViewPr varScale="1">
        <p:scale>
          <a:sx n="64" d="100"/>
          <a:sy n="64" d="100"/>
        </p:scale>
        <p:origin x="90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29D84-B9E0-EC40-816B-77A4D7282336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FD755-5ACE-5043-8E5F-813F78E7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935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8F67771-16F1-1E41-28AC-2CD78FA6AC1F}"/>
              </a:ext>
            </a:extLst>
          </p:cNvPr>
          <p:cNvSpPr/>
          <p:nvPr userDrawn="1"/>
        </p:nvSpPr>
        <p:spPr>
          <a:xfrm>
            <a:off x="0" y="6276109"/>
            <a:ext cx="12192000" cy="5818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35C78FB-22C7-0547-B021-D8C5682F47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007"/>
          <a:stretch/>
        </p:blipFill>
        <p:spPr>
          <a:xfrm>
            <a:off x="8568879" y="193675"/>
            <a:ext cx="3623121" cy="6470649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D3BD041-1CC1-6649-ACB6-D2940CDA8D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Master Title Slide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026FFA9-DD1F-6349-A06F-BF2375986F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Body copy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D32EC6C-886E-A246-9E43-C2134B9CC892}"/>
              </a:ext>
            </a:extLst>
          </p:cNvPr>
          <p:cNvGrpSpPr/>
          <p:nvPr userDrawn="1"/>
        </p:nvGrpSpPr>
        <p:grpSpPr>
          <a:xfrm>
            <a:off x="10290125" y="2765640"/>
            <a:ext cx="1667414" cy="1326720"/>
            <a:chOff x="10290125" y="2491876"/>
            <a:chExt cx="1667414" cy="132672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55676D0-7D49-5B9F-99AB-ECB9B8FA3B1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7027" t="39012" r="7027" b="39754"/>
            <a:stretch/>
          </p:blipFill>
          <p:spPr>
            <a:xfrm>
              <a:off x="10380439" y="2491876"/>
              <a:ext cx="1577100" cy="275672"/>
            </a:xfrm>
            <a:prstGeom prst="rect">
              <a:avLst/>
            </a:prstGeom>
          </p:spPr>
        </p:pic>
        <p:pic>
          <p:nvPicPr>
            <p:cNvPr id="2" name="Picture 1" descr="A green and white logo&#10;&#10;Description automatically generated">
              <a:extLst>
                <a:ext uri="{FF2B5EF4-FFF2-40B4-BE49-F238E27FC236}">
                  <a16:creationId xmlns:a16="http://schemas.microsoft.com/office/drawing/2014/main" id="{F5D87ECE-1E66-482B-B1BC-E992770DA1B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r="5809"/>
            <a:stretch/>
          </p:blipFill>
          <p:spPr>
            <a:xfrm>
              <a:off x="10290125" y="2651189"/>
              <a:ext cx="1667414" cy="11674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9127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4BB81-23D7-3142-BB36-8D0C6273C0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09944"/>
            <a:ext cx="10515600" cy="526179"/>
          </a:xfrm>
        </p:spPr>
        <p:txBody>
          <a:bodyPr>
            <a:noAutofit/>
          </a:bodyPr>
          <a:lstStyle>
            <a:lvl1pPr>
              <a:defRPr sz="2800" b="1">
                <a:latin typeface="Ubuntu" panose="020B0504030602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849F59-73D3-696D-DE84-783A86B562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42"/>
          <a:stretch/>
        </p:blipFill>
        <p:spPr>
          <a:xfrm>
            <a:off x="202118" y="154859"/>
            <a:ext cx="636082" cy="63635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3A76AF-59B1-17C7-254F-9C81BAF121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96337" y="6383629"/>
            <a:ext cx="2743200" cy="365125"/>
          </a:xfrm>
          <a:prstGeom prst="rect">
            <a:avLst/>
          </a:prstGeom>
        </p:spPr>
        <p:txBody>
          <a:bodyPr/>
          <a:lstStyle/>
          <a:p>
            <a:fld id="{8F9DAB64-5D16-C642-ADB4-2D466C8702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BC2C2D0-EA55-8ADF-14DD-BBF5FB45F4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846294"/>
            <a:ext cx="10515600" cy="5364006"/>
          </a:xfrm>
          <a:prstGeom prst="rect">
            <a:avLst/>
          </a:prstGeom>
        </p:spPr>
        <p:txBody>
          <a:bodyPr/>
          <a:lstStyle>
            <a:lvl3pPr marL="882650" indent="-171450">
              <a:buFont typeface="Courier New" panose="02070309020205020404" pitchFamily="49" charset="0"/>
              <a:buChar char="o"/>
              <a:tabLst/>
              <a:defRPr sz="1400"/>
            </a:lvl3pPr>
            <a:lvl4pPr marL="1155700" indent="-165100">
              <a:buFont typeface="Courier New" panose="02070309020205020404" pitchFamily="49" charset="0"/>
              <a:buChar char="o"/>
              <a:tabLst>
                <a:tab pos="309563" algn="l"/>
              </a:tabLst>
              <a:defRPr sz="1200"/>
            </a:lvl4pPr>
            <a:lvl5pPr marL="1657350" indent="-285750">
              <a:buClr>
                <a:schemeClr val="accent3"/>
              </a:buClr>
              <a:buFont typeface="Courier New" panose="02070309020205020404" pitchFamily="49" charset="0"/>
              <a:buChar char="o"/>
              <a:tabLst/>
              <a:defRPr sz="11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5959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0FAF481-6102-6949-8937-0692C822E933}"/>
              </a:ext>
            </a:extLst>
          </p:cNvPr>
          <p:cNvSpPr txBox="1">
            <a:spLocks/>
          </p:cNvSpPr>
          <p:nvPr userDrawn="1"/>
        </p:nvSpPr>
        <p:spPr>
          <a:xfrm>
            <a:off x="844550" y="2989263"/>
            <a:ext cx="105029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endParaRPr lang="en-US" sz="4800" baseline="0" dirty="0">
              <a:solidFill>
                <a:srgbClr val="D8DF5C"/>
              </a:solidFill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68663FD-A8B0-8548-88AE-DE9440B27C9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44550" y="4561243"/>
            <a:ext cx="105156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.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eisumod</a:t>
            </a:r>
            <a:r>
              <a:rPr lang="en-GB" dirty="0"/>
              <a:t> tempo incident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 dolore magna </a:t>
            </a:r>
            <a:r>
              <a:rPr lang="en-GB" dirty="0" err="1"/>
              <a:t>aliqua</a:t>
            </a:r>
            <a:r>
              <a:rPr lang="en-GB" dirty="0"/>
              <a:t>.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.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</a:t>
            </a:r>
            <a:endParaRPr lang="en-GB" sz="1600" kern="1200" baseline="0" dirty="0">
              <a:solidFill>
                <a:schemeClr val="accent3"/>
              </a:solidFill>
              <a:latin typeface="Inter" panose="02000503000000020004" pitchFamily="2" charset="0"/>
            </a:endParaRP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B5640DA6-A68E-B44A-92A0-8DDFD917C5E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644243" y="945005"/>
            <a:ext cx="2505075" cy="2608263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600" baseline="0"/>
            </a:lvl1pPr>
          </a:lstStyle>
          <a:p>
            <a:r>
              <a:rPr lang="en-US" dirty="0"/>
              <a:t>Image Placement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CD17743-5C6F-F24F-AE5E-5F45BFDB81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305"/>
          <a:stretch/>
        </p:blipFill>
        <p:spPr>
          <a:xfrm>
            <a:off x="7787827" y="133756"/>
            <a:ext cx="4217906" cy="423076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32FD428-D74D-087E-3675-EDBE6F324B17}"/>
              </a:ext>
            </a:extLst>
          </p:cNvPr>
          <p:cNvSpPr/>
          <p:nvPr userDrawn="1"/>
        </p:nvSpPr>
        <p:spPr>
          <a:xfrm>
            <a:off x="0" y="6276109"/>
            <a:ext cx="12192000" cy="5818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7CA4E74-A171-46E0-5A8C-38CD8FA23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550" y="3829223"/>
            <a:ext cx="6403415" cy="528955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AC8B06A-6E62-0BFD-E418-00A84F0CCE41}"/>
              </a:ext>
            </a:extLst>
          </p:cNvPr>
          <p:cNvGrpSpPr/>
          <p:nvPr userDrawn="1"/>
        </p:nvGrpSpPr>
        <p:grpSpPr>
          <a:xfrm>
            <a:off x="10032341" y="6396110"/>
            <a:ext cx="2003553" cy="320398"/>
            <a:chOff x="10032341" y="6396110"/>
            <a:chExt cx="2003553" cy="320398"/>
          </a:xfrm>
        </p:grpSpPr>
        <p:pic>
          <p:nvPicPr>
            <p:cNvPr id="3" name="Picture 2" descr="A green and white logo&#10;&#10;Description automatically generated">
              <a:extLst>
                <a:ext uri="{FF2B5EF4-FFF2-40B4-BE49-F238E27FC236}">
                  <a16:creationId xmlns:a16="http://schemas.microsoft.com/office/drawing/2014/main" id="{CF2B9660-B4ED-3F16-DD19-FF02450D105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r="5809"/>
            <a:stretch/>
          </p:blipFill>
          <p:spPr>
            <a:xfrm>
              <a:off x="11578268" y="6396110"/>
              <a:ext cx="457626" cy="32039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B5A6475-2F23-CB81-42CB-CA91F1FAF9E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7027" t="39012" r="7027" b="39754"/>
            <a:stretch/>
          </p:blipFill>
          <p:spPr>
            <a:xfrm>
              <a:off x="10032341" y="6418473"/>
              <a:ext cx="1577100" cy="2756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4193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826CA-A9F0-EB4A-B564-DAFF577673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6A0779-05AB-6AD2-7142-6C964C6EEF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42"/>
          <a:stretch/>
        </p:blipFill>
        <p:spPr>
          <a:xfrm>
            <a:off x="202118" y="154859"/>
            <a:ext cx="636082" cy="63635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823C3-2033-8517-4BC6-060C43DC5F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296337" y="6383629"/>
            <a:ext cx="2743200" cy="365125"/>
          </a:xfrm>
          <a:prstGeom prst="rect">
            <a:avLst/>
          </a:prstGeom>
        </p:spPr>
        <p:txBody>
          <a:bodyPr/>
          <a:lstStyle/>
          <a:p>
            <a:fld id="{8F9DAB64-5D16-C642-ADB4-2D466C8702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0F02C34-5E64-9F0F-87B7-156B788163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0" y="977900"/>
            <a:ext cx="5156200" cy="5156200"/>
          </a:xfrm>
        </p:spPr>
        <p:txBody>
          <a:bodyPr/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 marL="1371600" indent="-279400">
              <a:tabLst/>
              <a:defRPr lang="en-US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914BCE33-C62F-D399-2FB1-FB491871494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0" y="977900"/>
            <a:ext cx="5257800" cy="5156200"/>
          </a:xfrm>
        </p:spPr>
        <p:txBody>
          <a:bodyPr/>
          <a:lstStyle>
            <a:lvl3pPr marL="749300" indent="-292100">
              <a:buClr>
                <a:schemeClr val="accent3"/>
              </a:buClr>
              <a:buFont typeface="Courier New" panose="02070309020205020404" pitchFamily="49" charset="0"/>
              <a:buChar char="o"/>
              <a:tabLst/>
              <a:defRPr/>
            </a:lvl3pPr>
            <a:lvl4pPr marL="927100" indent="-165100">
              <a:buClr>
                <a:schemeClr val="accent3"/>
              </a:buClr>
              <a:buFont typeface="Courier New" panose="02070309020205020404" pitchFamily="49" charset="0"/>
              <a:buChar char="o"/>
              <a:tabLst>
                <a:tab pos="309563" algn="l"/>
              </a:tabLst>
              <a:defRPr/>
            </a:lvl4pPr>
            <a:lvl5pPr marL="927100" indent="-165100">
              <a:buClr>
                <a:schemeClr val="accent3"/>
              </a:buClr>
              <a:buFont typeface="Courier New" panose="02070309020205020404" pitchFamily="49" charset="0"/>
              <a:buChar char="o"/>
              <a:tabLst/>
              <a:defRPr/>
            </a:lvl5pPr>
            <a:lvl6pPr marL="1193800" indent="-266700">
              <a:buClr>
                <a:schemeClr val="accent3"/>
              </a:buClr>
              <a:buFont typeface="Courier New" panose="02070309020205020404" pitchFamily="49" charset="0"/>
              <a:buChar char="o"/>
              <a:tabLst>
                <a:tab pos="1155700" algn="l"/>
              </a:tabLst>
              <a:defRPr sz="1100"/>
            </a:lvl6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624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5350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33BA-8691-B140-8D6B-D3526D11AB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GB" dirty="0"/>
              <a:t>Master Title Slide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223EF-DA5F-5E43-9CD6-588A10CD34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Body copy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C11A-7568-1549-8170-43A8B4C06D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007"/>
          <a:stretch/>
        </p:blipFill>
        <p:spPr>
          <a:xfrm>
            <a:off x="8568878" y="-118534"/>
            <a:ext cx="3623121" cy="647064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E8E3B8-8370-DA0A-DBB6-77A8C74687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96337" y="6383629"/>
            <a:ext cx="2743200" cy="365125"/>
          </a:xfrm>
          <a:prstGeom prst="rect">
            <a:avLst/>
          </a:prstGeom>
        </p:spPr>
        <p:txBody>
          <a:bodyPr/>
          <a:lstStyle/>
          <a:p>
            <a:fld id="{8F9DAB64-5D16-C642-ADB4-2D466C870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69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26695-8C30-714F-BB49-3131325454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b="1">
                <a:latin typeface="Ubuntu" panose="020B0504030602030204" pitchFamily="34" charset="0"/>
              </a:defRPr>
            </a:lvl1pPr>
          </a:lstStyle>
          <a:p>
            <a:r>
              <a:rPr lang="en-GB" dirty="0"/>
              <a:t>METROPOLIS HEALTHCARE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B51E62-A2B0-FA4D-BC57-355F23D284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Inter" panose="02000503000000020004" pitchFamily="2" charset="0"/>
                <a:ea typeface="Inter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Monthly Review Meetings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2ACAB3-BE56-CE98-AF16-86FAA53080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96337" y="6383629"/>
            <a:ext cx="2743200" cy="365125"/>
          </a:xfrm>
          <a:prstGeom prst="rect">
            <a:avLst/>
          </a:prstGeom>
        </p:spPr>
        <p:txBody>
          <a:bodyPr/>
          <a:lstStyle/>
          <a:p>
            <a:fld id="{8F9DAB64-5D16-C642-ADB4-2D466C8702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27EFCE-71A4-9BA7-A187-CCFD5E0476BA}"/>
              </a:ext>
            </a:extLst>
          </p:cNvPr>
          <p:cNvSpPr/>
          <p:nvPr userDrawn="1"/>
        </p:nvSpPr>
        <p:spPr>
          <a:xfrm>
            <a:off x="0" y="6276109"/>
            <a:ext cx="12192000" cy="5818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8E8C8E3-6501-8C30-F1FC-C30A9DF6AB90}"/>
              </a:ext>
            </a:extLst>
          </p:cNvPr>
          <p:cNvGrpSpPr/>
          <p:nvPr userDrawn="1"/>
        </p:nvGrpSpPr>
        <p:grpSpPr>
          <a:xfrm>
            <a:off x="10032341" y="6396110"/>
            <a:ext cx="2003553" cy="320398"/>
            <a:chOff x="10032341" y="6396110"/>
            <a:chExt cx="2003553" cy="320398"/>
          </a:xfrm>
        </p:grpSpPr>
        <p:pic>
          <p:nvPicPr>
            <p:cNvPr id="7" name="Picture 6" descr="A green and white logo&#10;&#10;Description automatically generated">
              <a:extLst>
                <a:ext uri="{FF2B5EF4-FFF2-40B4-BE49-F238E27FC236}">
                  <a16:creationId xmlns:a16="http://schemas.microsoft.com/office/drawing/2014/main" id="{3037D0B4-63A4-6C69-0761-FEA696F2CAA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r="5809"/>
            <a:stretch/>
          </p:blipFill>
          <p:spPr>
            <a:xfrm>
              <a:off x="11578268" y="6396110"/>
              <a:ext cx="457626" cy="32039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841FBE0-2DB5-0C75-2170-4707A930E03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7027" t="39012" r="7027" b="39754"/>
            <a:stretch/>
          </p:blipFill>
          <p:spPr>
            <a:xfrm>
              <a:off x="10032341" y="6418473"/>
              <a:ext cx="1577100" cy="2756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33190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4BB81-23D7-3142-BB36-8D0C6273C0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09944"/>
            <a:ext cx="10515600" cy="526179"/>
          </a:xfrm>
        </p:spPr>
        <p:txBody>
          <a:bodyPr>
            <a:noAutofit/>
          </a:bodyPr>
          <a:lstStyle>
            <a:lvl1pPr>
              <a:defRPr sz="2800" b="1">
                <a:latin typeface="Ubuntu" panose="020B0504030602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849F59-73D3-696D-DE84-783A86B562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42"/>
          <a:stretch/>
        </p:blipFill>
        <p:spPr>
          <a:xfrm>
            <a:off x="202118" y="154859"/>
            <a:ext cx="636082" cy="63635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2DA7F2-3D82-70FB-53FD-38E7F6F48F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96337" y="6383629"/>
            <a:ext cx="2743200" cy="365125"/>
          </a:xfrm>
          <a:prstGeom prst="rect">
            <a:avLst/>
          </a:prstGeom>
        </p:spPr>
        <p:txBody>
          <a:bodyPr/>
          <a:lstStyle/>
          <a:p>
            <a:fld id="{8F9DAB64-5D16-C642-ADB4-2D466C870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39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82FAB-180F-9148-8384-D9B36D2B27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208799"/>
            <a:ext cx="10515600" cy="582410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4725A-409C-CB4E-9B68-AAB0BF17594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942127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Graphs or diagrams: Scenario 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793EF6-D5DA-ED43-BEBC-4C0AD3D2D47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0612" y="942127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Graphs or diagrams: Scenario B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21B417-0B14-D51B-519A-989433147E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42"/>
          <a:stretch/>
        </p:blipFill>
        <p:spPr>
          <a:xfrm>
            <a:off x="202118" y="154859"/>
            <a:ext cx="636082" cy="63635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BFFE30A-D93F-0B7C-2DE0-B21DF606D0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96337" y="6383629"/>
            <a:ext cx="2743200" cy="365125"/>
          </a:xfrm>
          <a:prstGeom prst="rect">
            <a:avLst/>
          </a:prstGeom>
        </p:spPr>
        <p:txBody>
          <a:bodyPr/>
          <a:lstStyle/>
          <a:p>
            <a:fld id="{8F9DAB64-5D16-C642-ADB4-2D466C8702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00857B4-88D1-30C5-A12B-CCF47616A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955800"/>
            <a:ext cx="5157788" cy="4216400"/>
          </a:xfrm>
        </p:spPr>
        <p:txBody>
          <a:bodyPr/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>
              <a:defRPr lang="en-US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042E217-6670-E7B7-98C3-2C03C32820D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70613" y="1955800"/>
            <a:ext cx="5183187" cy="4216400"/>
          </a:xfrm>
        </p:spPr>
        <p:txBody>
          <a:bodyPr/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>
              <a:defRPr lang="en-US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764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948A4C-C973-5B53-1BEE-D2849ECCC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92C959-B221-B96B-22A4-F7CF22407210}"/>
              </a:ext>
            </a:extLst>
          </p:cNvPr>
          <p:cNvSpPr txBox="1">
            <a:spLocks/>
          </p:cNvSpPr>
          <p:nvPr userDrawn="1"/>
        </p:nvSpPr>
        <p:spPr>
          <a:xfrm>
            <a:off x="296337" y="63836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D8DF5C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9DAB64-5D16-C642-ADB4-2D466C870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754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16E1E-CEDD-1B43-8448-FD507B8CD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7EA972-C5AE-5249-6BB4-D26FF07F86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42"/>
          <a:stretch/>
        </p:blipFill>
        <p:spPr>
          <a:xfrm>
            <a:off x="202118" y="154859"/>
            <a:ext cx="636082" cy="63635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B6C3E-179F-75DE-8274-D5F2B3788F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96337" y="6383629"/>
            <a:ext cx="2743200" cy="365125"/>
          </a:xfrm>
          <a:prstGeom prst="rect">
            <a:avLst/>
          </a:prstGeom>
        </p:spPr>
        <p:txBody>
          <a:bodyPr/>
          <a:lstStyle/>
          <a:p>
            <a:fld id="{8F9DAB64-5D16-C642-ADB4-2D466C8702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4E293087-7BD2-54AC-CAAE-D3BD26491070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838200" y="976745"/>
            <a:ext cx="10515600" cy="5153891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581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16E1E-CEDD-1B43-8448-FD507B8CD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432354-AC82-D75D-F0D8-DDC1D7AE1D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42"/>
          <a:stretch/>
        </p:blipFill>
        <p:spPr>
          <a:xfrm>
            <a:off x="202118" y="154859"/>
            <a:ext cx="636082" cy="636350"/>
          </a:xfrm>
          <a:prstGeom prst="rect">
            <a:avLst/>
          </a:prstGeom>
        </p:spPr>
      </p:pic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C4ADAF72-D1F2-6FDC-43CB-F7DE61EC65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96337" y="6383629"/>
            <a:ext cx="2743200" cy="365125"/>
          </a:xfrm>
          <a:prstGeom prst="rect">
            <a:avLst/>
          </a:prstGeom>
        </p:spPr>
        <p:txBody>
          <a:bodyPr/>
          <a:lstStyle/>
          <a:p>
            <a:fld id="{8F9DAB64-5D16-C642-ADB4-2D466C8702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51EE1645-FDFA-8E43-437F-CEA33BCE2ED1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966788"/>
            <a:ext cx="4908550" cy="50085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065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Key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8FE7E-992C-4B4A-BB22-7BA14AE94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9170"/>
            <a:ext cx="4783282" cy="545381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DA2DFC-1D70-EB4F-B014-F92F1EC54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949950"/>
            <a:ext cx="3932237" cy="4919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23ABA4-6B5E-1406-877C-4DB08E4F93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42"/>
          <a:stretch/>
        </p:blipFill>
        <p:spPr>
          <a:xfrm>
            <a:off x="202118" y="154859"/>
            <a:ext cx="636082" cy="63635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712019-87BD-D4F5-48CE-D0A608EBD4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96337" y="6383629"/>
            <a:ext cx="2743200" cy="365125"/>
          </a:xfrm>
          <a:prstGeom prst="rect">
            <a:avLst/>
          </a:prstGeom>
        </p:spPr>
        <p:txBody>
          <a:bodyPr/>
          <a:lstStyle/>
          <a:p>
            <a:fld id="{8F9DAB64-5D16-C642-ADB4-2D466C870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298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EB8E32-C765-F8B1-9AC5-57871A027D77}"/>
              </a:ext>
            </a:extLst>
          </p:cNvPr>
          <p:cNvSpPr/>
          <p:nvPr userDrawn="1"/>
        </p:nvSpPr>
        <p:spPr>
          <a:xfrm>
            <a:off x="0" y="6276109"/>
            <a:ext cx="12192000" cy="5818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1CBB47D-674B-9D4F-924E-67F919F9D9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7021" y="184150"/>
            <a:ext cx="6489700" cy="6489700"/>
          </a:xfrm>
          <a:prstGeom prst="rect">
            <a:avLst/>
          </a:prstGeom>
          <a:noFill/>
          <a:effectLst/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BD29B644-6309-1A48-85B6-BBEE2F55E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8476173">
            <a:off x="1405871" y="1057934"/>
            <a:ext cx="5112000" cy="5112000"/>
          </a:xfrm>
          <a:noFill/>
          <a:effectLst/>
        </p:spPr>
        <p:txBody>
          <a:bodyPr spcFirstLastPara="1" wrap="square" numCol="1" rtlCol="0">
            <a:prstTxWarp prst="textCircle">
              <a:avLst>
                <a:gd name="adj" fmla="val 14033478"/>
              </a:avLst>
            </a:prstTxWarp>
            <a:spAutoFit/>
          </a:bodyPr>
          <a:lstStyle>
            <a:lvl1pPr>
              <a:defRPr lang="en-US" sz="2800" b="0" cap="none" spc="0" baseline="0" dirty="0">
                <a:ln w="0">
                  <a:noFill/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n-ea"/>
                <a:cs typeface="+mn-cs"/>
              </a:defRPr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325BB1-80B7-F2A1-8EDE-9E7963C46F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96337" y="6383629"/>
            <a:ext cx="2743200" cy="365125"/>
          </a:xfrm>
          <a:prstGeom prst="rect">
            <a:avLst/>
          </a:prstGeom>
        </p:spPr>
        <p:txBody>
          <a:bodyPr/>
          <a:lstStyle/>
          <a:p>
            <a:fld id="{8F9DAB64-5D16-C642-ADB4-2D466C87026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08859B0-D2B4-E42A-C608-E7AF60EB284C}"/>
              </a:ext>
            </a:extLst>
          </p:cNvPr>
          <p:cNvGrpSpPr/>
          <p:nvPr userDrawn="1"/>
        </p:nvGrpSpPr>
        <p:grpSpPr>
          <a:xfrm>
            <a:off x="10032341" y="6396110"/>
            <a:ext cx="2003553" cy="320398"/>
            <a:chOff x="10032341" y="6396110"/>
            <a:chExt cx="2003553" cy="320398"/>
          </a:xfrm>
        </p:grpSpPr>
        <p:pic>
          <p:nvPicPr>
            <p:cNvPr id="5" name="Picture 4" descr="A green and white logo&#10;&#10;Description automatically generated">
              <a:extLst>
                <a:ext uri="{FF2B5EF4-FFF2-40B4-BE49-F238E27FC236}">
                  <a16:creationId xmlns:a16="http://schemas.microsoft.com/office/drawing/2014/main" id="{75AB9864-D2BC-2EA9-C368-7C4C94310D4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r="5809"/>
            <a:stretch/>
          </p:blipFill>
          <p:spPr>
            <a:xfrm>
              <a:off x="11578268" y="6396110"/>
              <a:ext cx="457626" cy="32039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BA2E9BD-BB16-E813-F2C8-A3574160C58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7027" t="39012" r="7027" b="39754"/>
            <a:stretch/>
          </p:blipFill>
          <p:spPr>
            <a:xfrm>
              <a:off x="10032341" y="6418473"/>
              <a:ext cx="1577100" cy="2756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10470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E04FE6-62ED-E64A-8BFC-9B691C1E7343}"/>
              </a:ext>
            </a:extLst>
          </p:cNvPr>
          <p:cNvSpPr/>
          <p:nvPr userDrawn="1"/>
        </p:nvSpPr>
        <p:spPr>
          <a:xfrm>
            <a:off x="0" y="0"/>
            <a:ext cx="6096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1FF5BF-3638-C542-8A8F-4D09CD71FE08}"/>
              </a:ext>
            </a:extLst>
          </p:cNvPr>
          <p:cNvSpPr/>
          <p:nvPr userDrawn="1"/>
        </p:nvSpPr>
        <p:spPr>
          <a:xfrm>
            <a:off x="6096000" y="1"/>
            <a:ext cx="6096000" cy="63836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6DD778-32B9-7C4B-B075-D9B900D04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Master Title Slide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60E40-CE10-564A-92A3-555458108A9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Body copy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2E73C0-6A36-A045-BDB5-9EB15FD4FF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0000" b="30000"/>
          <a:stretch/>
        </p:blipFill>
        <p:spPr>
          <a:xfrm>
            <a:off x="5390109" y="0"/>
            <a:ext cx="7507782" cy="531222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D503C5-4387-10E5-ECF0-42FDB7FD08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96337" y="6383629"/>
            <a:ext cx="2743200" cy="365125"/>
          </a:xfrm>
          <a:prstGeom prst="rect">
            <a:avLst/>
          </a:prstGeom>
        </p:spPr>
        <p:txBody>
          <a:bodyPr/>
          <a:lstStyle/>
          <a:p>
            <a:fld id="{8F9DAB64-5D16-C642-ADB4-2D466C870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67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4E8EEB-1716-2194-8F28-1497F1835176}"/>
              </a:ext>
            </a:extLst>
          </p:cNvPr>
          <p:cNvSpPr/>
          <p:nvPr userDrawn="1"/>
        </p:nvSpPr>
        <p:spPr>
          <a:xfrm>
            <a:off x="0" y="6276109"/>
            <a:ext cx="12192000" cy="5818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A5E983C-0CF8-2EE5-8BAD-7EA2EF2A2AB3}"/>
              </a:ext>
            </a:extLst>
          </p:cNvPr>
          <p:cNvGrpSpPr/>
          <p:nvPr userDrawn="1"/>
        </p:nvGrpSpPr>
        <p:grpSpPr>
          <a:xfrm>
            <a:off x="10032341" y="6396110"/>
            <a:ext cx="2003553" cy="320398"/>
            <a:chOff x="10032341" y="6396110"/>
            <a:chExt cx="2003553" cy="320398"/>
          </a:xfrm>
        </p:grpSpPr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7DC1201E-6DBC-95AF-1E2B-5F3DEC20592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r="5809"/>
            <a:stretch/>
          </p:blipFill>
          <p:spPr>
            <a:xfrm>
              <a:off x="11578268" y="6396110"/>
              <a:ext cx="457626" cy="32039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ECC2CDD-C226-DF26-871C-207E5F77D47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7027" t="39012" r="7027" b="39754"/>
            <a:stretch/>
          </p:blipFill>
          <p:spPr>
            <a:xfrm>
              <a:off x="10032341" y="6418473"/>
              <a:ext cx="1577100" cy="2756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5494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CC15B74-DD26-8146-B6D1-7818EEEF9889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86791C-8FDC-7C4E-ABE2-6EA6F4353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0" y="208800"/>
            <a:ext cx="10515600" cy="5289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8EE35B2-3EA5-3876-28E9-D0458B3D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800" y="837393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17A28A-2537-6D54-A8A3-E15D9D1523CB}"/>
              </a:ext>
            </a:extLst>
          </p:cNvPr>
          <p:cNvSpPr txBox="1"/>
          <p:nvPr userDrawn="1"/>
        </p:nvSpPr>
        <p:spPr>
          <a:xfrm>
            <a:off x="4688840" y="6547498"/>
            <a:ext cx="28143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rPr>
              <a:t>MHL Internal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BD124B-ACAC-3C2F-5B33-6365ACC40479}"/>
              </a:ext>
            </a:extLst>
          </p:cNvPr>
          <p:cNvGrpSpPr/>
          <p:nvPr userDrawn="1"/>
        </p:nvGrpSpPr>
        <p:grpSpPr>
          <a:xfrm>
            <a:off x="10032341" y="6396110"/>
            <a:ext cx="2003553" cy="320398"/>
            <a:chOff x="10032341" y="6396110"/>
            <a:chExt cx="2003553" cy="320398"/>
          </a:xfrm>
        </p:grpSpPr>
        <p:pic>
          <p:nvPicPr>
            <p:cNvPr id="8" name="Picture 7" descr="A green and white logo&#10;&#10;Description automatically generated">
              <a:extLst>
                <a:ext uri="{FF2B5EF4-FFF2-40B4-BE49-F238E27FC236}">
                  <a16:creationId xmlns:a16="http://schemas.microsoft.com/office/drawing/2014/main" id="{B3D64264-35FE-F78D-481F-D0D9C8909DD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8"/>
            <a:srcRect r="5809"/>
            <a:stretch/>
          </p:blipFill>
          <p:spPr>
            <a:xfrm>
              <a:off x="11578268" y="6396110"/>
              <a:ext cx="457626" cy="320398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F5A10CC-A797-AA8D-5280-295F8285C8B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9"/>
            <a:srcRect l="7027" t="39012" r="7027" b="39754"/>
            <a:stretch/>
          </p:blipFill>
          <p:spPr>
            <a:xfrm>
              <a:off x="10032341" y="6418473"/>
              <a:ext cx="1577100" cy="2756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2425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0" r:id="rId2"/>
    <p:sldLayoutId id="2147483662" r:id="rId3"/>
    <p:sldLayoutId id="2147483652" r:id="rId4"/>
    <p:sldLayoutId id="2147483665" r:id="rId5"/>
    <p:sldLayoutId id="2147483651" r:id="rId6"/>
    <p:sldLayoutId id="2147483649" r:id="rId7"/>
    <p:sldLayoutId id="2147483663" r:id="rId8"/>
    <p:sldLayoutId id="2147483653" r:id="rId9"/>
    <p:sldLayoutId id="2147483664" r:id="rId10"/>
    <p:sldLayoutId id="2147483654" r:id="rId11"/>
    <p:sldLayoutId id="2147483660" r:id="rId12"/>
    <p:sldLayoutId id="2147483656" r:id="rId13"/>
    <p:sldLayoutId id="2147483661" r:id="rId14"/>
    <p:sldLayoutId id="2147483657" r:id="rId15"/>
    <p:sldLayoutId id="2147483655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Courier New" panose="02070309020205020404" pitchFamily="49" charset="0"/>
        <a:buChar char="o"/>
        <a:defRPr lang="en-GB" sz="2400" b="1" i="0" kern="1200" baseline="0" dirty="0" smtClean="0">
          <a:solidFill>
            <a:schemeClr val="bg2">
              <a:lumMod val="50000"/>
            </a:schemeClr>
          </a:solidFill>
          <a:latin typeface="Inter" panose="02000503000000020004" pitchFamily="2" charset="0"/>
          <a:ea typeface="Inter" panose="02000503000000020004" pitchFamily="2" charset="0"/>
          <a:cs typeface="+mn-cs"/>
        </a:defRPr>
      </a:lvl1pPr>
      <a:lvl2pPr marL="55880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tabLst/>
        <a:defRPr lang="en-GB" sz="1800" kern="1200" baseline="0" dirty="0" smtClean="0">
          <a:solidFill>
            <a:schemeClr val="bg2">
              <a:lumMod val="50000"/>
            </a:schemeClr>
          </a:solidFill>
          <a:latin typeface="Inter" panose="02000503000000020004" pitchFamily="2" charset="0"/>
          <a:ea typeface="Inter" panose="02000503000000020004" pitchFamily="2" charset="0"/>
          <a:cs typeface="+mn-cs"/>
        </a:defRPr>
      </a:lvl2pPr>
      <a:lvl3pPr marL="27305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None/>
        <a:tabLst/>
        <a:defRPr lang="en-GB" sz="1400" kern="1200" baseline="0" dirty="0" smtClean="0">
          <a:solidFill>
            <a:schemeClr val="bg2">
              <a:lumMod val="50000"/>
            </a:schemeClr>
          </a:solidFill>
          <a:latin typeface="Inter" panose="02000503000000020004" pitchFamily="2" charset="0"/>
          <a:ea typeface="Inter" panose="02000503000000020004" pitchFamily="2" charset="0"/>
          <a:cs typeface="+mn-cs"/>
        </a:defRPr>
      </a:lvl3pPr>
      <a:lvl4pPr marL="268287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None/>
        <a:tabLst>
          <a:tab pos="309563" algn="l"/>
        </a:tabLst>
        <a:defRPr lang="en-GB" sz="1200" kern="1200" baseline="0" dirty="0" smtClean="0">
          <a:solidFill>
            <a:schemeClr val="bg2">
              <a:lumMod val="50000"/>
            </a:schemeClr>
          </a:solidFill>
          <a:latin typeface="Inter" panose="02000503000000020004" pitchFamily="2" charset="0"/>
          <a:ea typeface="Inter" panose="02000503000000020004" pitchFamily="2" charset="0"/>
          <a:cs typeface="+mn-cs"/>
        </a:defRPr>
      </a:lvl4pPr>
      <a:lvl5pPr marL="55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lang="en-US" sz="1100" kern="1200" baseline="0" dirty="0">
          <a:solidFill>
            <a:schemeClr val="bg2">
              <a:lumMod val="50000"/>
            </a:schemeClr>
          </a:solidFill>
          <a:latin typeface="Inter" panose="02000503000000020004" pitchFamily="2" charset="0"/>
          <a:ea typeface="Inter" panose="02000503000000020004" pitchFamily="2" charset="0"/>
          <a:cs typeface="+mn-cs"/>
        </a:defRPr>
      </a:lvl5pPr>
      <a:lvl6pPr marL="854075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1016000" algn="l"/>
        </a:tabLst>
        <a:defRPr lang="en-GB" sz="1200" kern="1200" dirty="0" smtClean="0">
          <a:solidFill>
            <a:schemeClr val="bg2">
              <a:lumMod val="50000"/>
            </a:schemeClr>
          </a:solidFill>
          <a:latin typeface="Inter" panose="02000503000000020004" pitchFamily="2" charset="0"/>
          <a:ea typeface="Inter" panose="02000503000000020004" pitchFamily="2" charset="0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7" Type="http://schemas.openxmlformats.org/officeDocument/2006/relationships/image" Target="../media/image7.png"/><Relationship Id="rId12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19A3AF-92AF-E957-5797-2D23E40D8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92" y="2955235"/>
            <a:ext cx="7310337" cy="1236180"/>
          </a:xfrm>
        </p:spPr>
        <p:txBody>
          <a:bodyPr anchor="ctr">
            <a:normAutofit/>
          </a:bodyPr>
          <a:lstStyle/>
          <a:p>
            <a:r>
              <a:rPr lang="en-US" sz="6000" dirty="0" smtClean="0"/>
              <a:t>Cancer Screen 360 </a:t>
            </a:r>
            <a:endParaRPr lang="en-US" sz="60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FFCE42-32D1-0943-42CD-0A364522DDE9}"/>
              </a:ext>
            </a:extLst>
          </p:cNvPr>
          <p:cNvSpPr/>
          <p:nvPr/>
        </p:nvSpPr>
        <p:spPr>
          <a:xfrm>
            <a:off x="0" y="-1319483"/>
            <a:ext cx="800100" cy="73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889F0CD-640A-56BB-A773-DEE34870E30E}"/>
              </a:ext>
            </a:extLst>
          </p:cNvPr>
          <p:cNvSpPr/>
          <p:nvPr/>
        </p:nvSpPr>
        <p:spPr>
          <a:xfrm>
            <a:off x="1111985" y="-1320268"/>
            <a:ext cx="800100" cy="736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164E54A-EBB7-B009-4BA7-8CB06D36A4F8}"/>
              </a:ext>
            </a:extLst>
          </p:cNvPr>
          <p:cNvSpPr/>
          <p:nvPr/>
        </p:nvSpPr>
        <p:spPr>
          <a:xfrm>
            <a:off x="2223971" y="-1320268"/>
            <a:ext cx="800100" cy="736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EB31C41-47C0-A740-6599-F9E91B01F470}"/>
              </a:ext>
            </a:extLst>
          </p:cNvPr>
          <p:cNvSpPr/>
          <p:nvPr/>
        </p:nvSpPr>
        <p:spPr>
          <a:xfrm>
            <a:off x="3335957" y="-1320268"/>
            <a:ext cx="2273300" cy="736600"/>
          </a:xfrm>
          <a:prstGeom prst="rect">
            <a:avLst/>
          </a:prstGeom>
          <a:gradFill>
            <a:gsLst>
              <a:gs pos="100000">
                <a:srgbClr val="E6E249"/>
              </a:gs>
              <a:gs pos="0">
                <a:srgbClr val="65B32D"/>
              </a:gs>
            </a:gsLst>
            <a:lin ang="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2F5803-88A6-59CA-019E-81768CFFB013}"/>
              </a:ext>
            </a:extLst>
          </p:cNvPr>
          <p:cNvSpPr/>
          <p:nvPr/>
        </p:nvSpPr>
        <p:spPr>
          <a:xfrm>
            <a:off x="5921143" y="-1320268"/>
            <a:ext cx="800100" cy="73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6D86037-AEAE-E46A-71B3-91DAE8CD85B5}"/>
              </a:ext>
            </a:extLst>
          </p:cNvPr>
          <p:cNvSpPr/>
          <p:nvPr/>
        </p:nvSpPr>
        <p:spPr>
          <a:xfrm>
            <a:off x="7033129" y="-1320268"/>
            <a:ext cx="800100" cy="736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CDA5DC0-DEA1-A83C-98A2-C35BF6F59E83}"/>
              </a:ext>
            </a:extLst>
          </p:cNvPr>
          <p:cNvSpPr/>
          <p:nvPr/>
        </p:nvSpPr>
        <p:spPr>
          <a:xfrm>
            <a:off x="8145115" y="-1320268"/>
            <a:ext cx="800100" cy="736600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32415AA-AA40-A364-1CFF-7C6EF88C23EE}"/>
              </a:ext>
            </a:extLst>
          </p:cNvPr>
          <p:cNvSpPr txBox="1"/>
          <p:nvPr/>
        </p:nvSpPr>
        <p:spPr>
          <a:xfrm>
            <a:off x="1008839" y="-504125"/>
            <a:ext cx="10342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Hex #00984A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0C053B6-6CB0-29A6-3DF3-AA846EA5ED9E}"/>
              </a:ext>
            </a:extLst>
          </p:cNvPr>
          <p:cNvSpPr txBox="1"/>
          <p:nvPr/>
        </p:nvSpPr>
        <p:spPr>
          <a:xfrm>
            <a:off x="-117881" y="-504125"/>
            <a:ext cx="10358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Hex #146930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9407F5-6190-5CC7-F198-BF0DC93DE624}"/>
              </a:ext>
            </a:extLst>
          </p:cNvPr>
          <p:cNvSpPr txBox="1"/>
          <p:nvPr/>
        </p:nvSpPr>
        <p:spPr>
          <a:xfrm>
            <a:off x="3335957" y="-504125"/>
            <a:ext cx="10118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Hex #65b32E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66E5FCC-76E2-AA1A-0B80-ABAA147E537A}"/>
              </a:ext>
            </a:extLst>
          </p:cNvPr>
          <p:cNvSpPr txBox="1"/>
          <p:nvPr/>
        </p:nvSpPr>
        <p:spPr>
          <a:xfrm>
            <a:off x="2209237" y="-504125"/>
            <a:ext cx="10118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Hex #65b32E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066934D-DEC7-6298-25AF-2ACF7A66C26D}"/>
              </a:ext>
            </a:extLst>
          </p:cNvPr>
          <p:cNvSpPr txBox="1"/>
          <p:nvPr/>
        </p:nvSpPr>
        <p:spPr>
          <a:xfrm>
            <a:off x="4657537" y="-510044"/>
            <a:ext cx="10278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Hex #E6E24A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722FF4C-F525-0BC5-012C-2FC32E7F1E5A}"/>
              </a:ext>
            </a:extLst>
          </p:cNvPr>
          <p:cNvSpPr txBox="1"/>
          <p:nvPr/>
        </p:nvSpPr>
        <p:spPr>
          <a:xfrm>
            <a:off x="8034807" y="-504125"/>
            <a:ext cx="9380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Hex #1d1d1b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9509820-B174-241E-A5CE-CC0255B1ABB4}"/>
              </a:ext>
            </a:extLst>
          </p:cNvPr>
          <p:cNvSpPr txBox="1"/>
          <p:nvPr/>
        </p:nvSpPr>
        <p:spPr>
          <a:xfrm>
            <a:off x="7000950" y="-500278"/>
            <a:ext cx="8322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Hex #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ffffff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E1B5C13-7EF3-46DE-0D2B-8E82A9BBE470}"/>
              </a:ext>
            </a:extLst>
          </p:cNvPr>
          <p:cNvSpPr txBox="1"/>
          <p:nvPr/>
        </p:nvSpPr>
        <p:spPr>
          <a:xfrm>
            <a:off x="5789383" y="-510045"/>
            <a:ext cx="10278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Hex #E6E24A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BD8166D-A375-808E-A55D-1D22292CB71E}"/>
              </a:ext>
            </a:extLst>
          </p:cNvPr>
          <p:cNvSpPr txBox="1"/>
          <p:nvPr/>
        </p:nvSpPr>
        <p:spPr>
          <a:xfrm>
            <a:off x="-27798" y="-1729371"/>
            <a:ext cx="172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Colour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 Palette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BF36A14C-2475-B499-5880-AB3953C5B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223" y="4023563"/>
            <a:ext cx="5089293" cy="512624"/>
          </a:xfrm>
        </p:spPr>
        <p:txBody>
          <a:bodyPr/>
          <a:lstStyle/>
          <a:p>
            <a:r>
              <a:rPr lang="en-US" dirty="0" smtClean="0"/>
              <a:t>FY’26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32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543" y="225341"/>
            <a:ext cx="10515600" cy="526179"/>
          </a:xfrm>
        </p:spPr>
        <p:txBody>
          <a:bodyPr/>
          <a:lstStyle/>
          <a:p>
            <a:r>
              <a:rPr lang="en-IN" dirty="0" smtClean="0"/>
              <a:t>Go to Market Strategy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DAB64-5D16-C642-ADB4-2D466C87026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D6CAA92-6EBB-AF47-BEF5-F833AC62F886}"/>
              </a:ext>
            </a:extLst>
          </p:cNvPr>
          <p:cNvSpPr/>
          <p:nvPr/>
        </p:nvSpPr>
        <p:spPr>
          <a:xfrm>
            <a:off x="2521688" y="1960352"/>
            <a:ext cx="7739912" cy="4988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E92787B-5FE4-184D-A72A-57CF7C9E1D7A}"/>
              </a:ext>
            </a:extLst>
          </p:cNvPr>
          <p:cNvSpPr/>
          <p:nvPr/>
        </p:nvSpPr>
        <p:spPr>
          <a:xfrm>
            <a:off x="1321434" y="1306657"/>
            <a:ext cx="1421767" cy="174536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4652289-2FC4-174B-A126-CE385EF7F701}"/>
              </a:ext>
            </a:extLst>
          </p:cNvPr>
          <p:cNvSpPr/>
          <p:nvPr/>
        </p:nvSpPr>
        <p:spPr>
          <a:xfrm>
            <a:off x="3344198" y="1306657"/>
            <a:ext cx="1421767" cy="174536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E875F10-8DE4-CD44-AB2E-2450AADFEED1}"/>
              </a:ext>
            </a:extLst>
          </p:cNvPr>
          <p:cNvSpPr/>
          <p:nvPr/>
        </p:nvSpPr>
        <p:spPr>
          <a:xfrm>
            <a:off x="5366962" y="1468453"/>
            <a:ext cx="1421767" cy="142176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1E91F98-27AE-2F4F-A363-A7046ED415F7}"/>
              </a:ext>
            </a:extLst>
          </p:cNvPr>
          <p:cNvSpPr/>
          <p:nvPr/>
        </p:nvSpPr>
        <p:spPr>
          <a:xfrm>
            <a:off x="7389726" y="1306657"/>
            <a:ext cx="1421767" cy="174536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12DCA73-075F-134A-A86A-C3B57AAFF7AA}"/>
              </a:ext>
            </a:extLst>
          </p:cNvPr>
          <p:cNvSpPr/>
          <p:nvPr/>
        </p:nvSpPr>
        <p:spPr>
          <a:xfrm>
            <a:off x="9412489" y="1468453"/>
            <a:ext cx="1421767" cy="142176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1971A2C-729D-4E43-8CF1-0A03F94DDA0C}"/>
              </a:ext>
            </a:extLst>
          </p:cNvPr>
          <p:cNvSpPr txBox="1"/>
          <p:nvPr/>
        </p:nvSpPr>
        <p:spPr>
          <a:xfrm>
            <a:off x="1130942" y="3102790"/>
            <a:ext cx="1802749" cy="1375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1267" dirty="0" smtClean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Qualitative </a:t>
            </a:r>
            <a:endParaRPr lang="en-US" sz="1267" dirty="0">
              <a:solidFill>
                <a:schemeClr val="accent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130000"/>
            </a:pPr>
            <a:r>
              <a:rPr lang="en-US" sz="1267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Comprehensive Cancer Package </a:t>
            </a:r>
            <a:endParaRPr lang="en-US" sz="1267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1267" dirty="0" smtClean="0">
                <a:latin typeface="Segoe UI" panose="020B0502040204020203" pitchFamily="34" charset="0"/>
                <a:cs typeface="Segoe UI" panose="020B0502040204020203" pitchFamily="34" charset="0"/>
              </a:rPr>
              <a:t>Quantitative</a:t>
            </a:r>
            <a:endParaRPr lang="en-US" sz="1267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130000"/>
            </a:pPr>
            <a:r>
              <a:rPr lang="en-US" sz="1267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50 test per month </a:t>
            </a:r>
            <a:endParaRPr lang="en-US" sz="1267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endParaRPr lang="en-US" sz="1267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FC05B30-60EF-4D4A-BF78-D63BC467CD66}"/>
              </a:ext>
            </a:extLst>
          </p:cNvPr>
          <p:cNvSpPr txBox="1"/>
          <p:nvPr/>
        </p:nvSpPr>
        <p:spPr>
          <a:xfrm>
            <a:off x="3221559" y="2956521"/>
            <a:ext cx="1869370" cy="882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400"/>
              </a:spcBef>
              <a:buClr>
                <a:schemeClr val="accent1"/>
              </a:buClr>
              <a:buSzPct val="130000"/>
            </a:pPr>
            <a:endParaRPr lang="en-US" sz="1267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1267" dirty="0" smtClean="0">
                <a:latin typeface="Segoe UI" panose="020B0502040204020203" pitchFamily="34" charset="0"/>
                <a:cs typeface="Segoe UI" panose="020B0502040204020203" pitchFamily="34" charset="0"/>
              </a:rPr>
              <a:t>Niche Marketing</a:t>
            </a:r>
            <a:endParaRPr lang="en-US" sz="1267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1267" dirty="0" smtClean="0">
                <a:latin typeface="Segoe UI" panose="020B0502040204020203" pitchFamily="34" charset="0"/>
                <a:cs typeface="Segoe UI" panose="020B0502040204020203" pitchFamily="34" charset="0"/>
              </a:rPr>
              <a:t>Targeting all Metros and Tier I cities </a:t>
            </a:r>
            <a:endParaRPr lang="en-US" sz="1267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A945193-42EC-D149-B29A-31554DABF89F}"/>
              </a:ext>
            </a:extLst>
          </p:cNvPr>
          <p:cNvSpPr txBox="1"/>
          <p:nvPr/>
        </p:nvSpPr>
        <p:spPr>
          <a:xfrm>
            <a:off x="5310944" y="3055540"/>
            <a:ext cx="1802749" cy="1375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1267" dirty="0" smtClean="0">
                <a:latin typeface="Segoe UI" panose="020B0502040204020203" pitchFamily="34" charset="0"/>
                <a:cs typeface="Segoe UI" panose="020B0502040204020203" pitchFamily="34" charset="0"/>
              </a:rPr>
              <a:t>Health Conscious</a:t>
            </a:r>
          </a:p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1267" dirty="0" smtClean="0">
                <a:latin typeface="Segoe UI" panose="020B0502040204020203" pitchFamily="34" charset="0"/>
                <a:cs typeface="Segoe UI" panose="020B0502040204020203" pitchFamily="34" charset="0"/>
              </a:rPr>
              <a:t>Celebrities/influencer</a:t>
            </a:r>
          </a:p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1267" dirty="0" smtClean="0">
                <a:latin typeface="Segoe UI" panose="020B0502040204020203" pitchFamily="34" charset="0"/>
                <a:cs typeface="Segoe UI" panose="020B0502040204020203" pitchFamily="34" charset="0"/>
              </a:rPr>
              <a:t>Family history of Cancer </a:t>
            </a:r>
          </a:p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1267" dirty="0" smtClean="0">
                <a:latin typeface="Segoe UI" panose="020B0502040204020203" pitchFamily="34" charset="0"/>
                <a:cs typeface="Segoe UI" panose="020B0502040204020203" pitchFamily="34" charset="0"/>
              </a:rPr>
              <a:t>HNI</a:t>
            </a:r>
          </a:p>
          <a:p>
            <a:pPr>
              <a:spcBef>
                <a:spcPts val="400"/>
              </a:spcBef>
              <a:buClr>
                <a:schemeClr val="accent1"/>
              </a:buClr>
              <a:buSzPct val="130000"/>
            </a:pPr>
            <a:endParaRPr lang="en-US" sz="1267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066A989-1B6F-5D47-99EC-E2EE4F8946B6}"/>
              </a:ext>
            </a:extLst>
          </p:cNvPr>
          <p:cNvSpPr txBox="1"/>
          <p:nvPr/>
        </p:nvSpPr>
        <p:spPr>
          <a:xfrm>
            <a:off x="7333708" y="3055540"/>
            <a:ext cx="1802749" cy="9338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1267" dirty="0" smtClean="0">
                <a:latin typeface="Segoe UI" panose="020B0502040204020203" pitchFamily="34" charset="0"/>
                <a:cs typeface="Segoe UI" panose="020B0502040204020203" pitchFamily="34" charset="0"/>
              </a:rPr>
              <a:t>Service/Distribution </a:t>
            </a:r>
            <a:endParaRPr lang="en-US" sz="1267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1267" dirty="0" smtClean="0">
                <a:latin typeface="Segoe UI" panose="020B0502040204020203" pitchFamily="34" charset="0"/>
                <a:cs typeface="Segoe UI" panose="020B0502040204020203" pitchFamily="34" charset="0"/>
              </a:rPr>
              <a:t>Relationship leverage</a:t>
            </a:r>
            <a:endParaRPr lang="en-US" sz="1267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1267" dirty="0" smtClean="0"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en-US" sz="1267" baseline="30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st</a:t>
            </a:r>
            <a:r>
              <a:rPr lang="en-US" sz="1267" dirty="0" smtClean="0">
                <a:latin typeface="Segoe UI" panose="020B0502040204020203" pitchFamily="34" charset="0"/>
                <a:cs typeface="Segoe UI" panose="020B0502040204020203" pitchFamily="34" charset="0"/>
              </a:rPr>
              <a:t> of it’s kind panel </a:t>
            </a:r>
            <a:endParaRPr lang="en-US" sz="1267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1267" dirty="0" smtClean="0">
                <a:latin typeface="Segoe UI" panose="020B0502040204020203" pitchFamily="34" charset="0"/>
                <a:cs typeface="Segoe UI" panose="020B0502040204020203" pitchFamily="34" charset="0"/>
              </a:rPr>
              <a:t>Better Technology</a:t>
            </a:r>
            <a:endParaRPr lang="en-US" sz="1267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31707B7-1F37-6246-9519-A10DE63861BB}"/>
              </a:ext>
            </a:extLst>
          </p:cNvPr>
          <p:cNvSpPr txBox="1"/>
          <p:nvPr/>
        </p:nvSpPr>
        <p:spPr>
          <a:xfrm>
            <a:off x="9551051" y="3043479"/>
            <a:ext cx="2081316" cy="1426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1267" dirty="0" smtClean="0">
                <a:latin typeface="Segoe UI" panose="020B0502040204020203" pitchFamily="34" charset="0"/>
                <a:cs typeface="Segoe UI" panose="020B0502040204020203" pitchFamily="34" charset="0"/>
              </a:rPr>
              <a:t>Call Centre</a:t>
            </a:r>
            <a:endParaRPr lang="en-US" sz="1267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1267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Walkin</a:t>
            </a:r>
            <a:r>
              <a:rPr lang="en-US" sz="1267" dirty="0" smtClean="0">
                <a:latin typeface="Segoe UI" panose="020B0502040204020203" pitchFamily="34" charset="0"/>
                <a:cs typeface="Segoe UI" panose="020B0502040204020203" pitchFamily="34" charset="0"/>
              </a:rPr>
              <a:t> Patients/Posters</a:t>
            </a:r>
            <a:endParaRPr lang="en-US" sz="1267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1267" dirty="0" smtClean="0">
                <a:latin typeface="Segoe UI" panose="020B0502040204020203" pitchFamily="34" charset="0"/>
                <a:cs typeface="Segoe UI" panose="020B0502040204020203" pitchFamily="34" charset="0"/>
              </a:rPr>
              <a:t>Webinars/podcast</a:t>
            </a:r>
          </a:p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1267" dirty="0" err="1">
                <a:latin typeface="Segoe UI" panose="020B0502040204020203" pitchFamily="34" charset="0"/>
                <a:cs typeface="Segoe UI" panose="020B0502040204020203" pitchFamily="34" charset="0"/>
              </a:rPr>
              <a:t>Metrobot</a:t>
            </a:r>
            <a:r>
              <a:rPr lang="en-US" sz="1267" dirty="0">
                <a:latin typeface="Segoe UI" panose="020B0502040204020203" pitchFamily="34" charset="0"/>
                <a:cs typeface="Segoe UI" panose="020B0502040204020203" pitchFamily="34" charset="0"/>
              </a:rPr>
              <a:t>/Email </a:t>
            </a:r>
          </a:p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1267" dirty="0">
                <a:latin typeface="Segoe UI" panose="020B0502040204020203" pitchFamily="34" charset="0"/>
                <a:cs typeface="Segoe UI" panose="020B0502040204020203" pitchFamily="34" charset="0"/>
              </a:rPr>
              <a:t>Landing page</a:t>
            </a:r>
          </a:p>
          <a:p>
            <a:pPr marL="228594" indent="-228594">
              <a:spcBef>
                <a:spcPts val="400"/>
              </a:spcBef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endParaRPr lang="en-US" sz="1267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D408DA5-8152-029D-8D20-5C0FB01E1208}"/>
              </a:ext>
            </a:extLst>
          </p:cNvPr>
          <p:cNvGrpSpPr/>
          <p:nvPr/>
        </p:nvGrpSpPr>
        <p:grpSpPr>
          <a:xfrm>
            <a:off x="3467369" y="1332852"/>
            <a:ext cx="1175425" cy="625646"/>
            <a:chOff x="2710143" y="1090665"/>
            <a:chExt cx="662335" cy="287180"/>
          </a:xfrm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5B2A4C49-0362-EE4B-82C2-FFEAA515D401}"/>
                </a:ext>
              </a:extLst>
            </p:cNvPr>
            <p:cNvSpPr/>
            <p:nvPr/>
          </p:nvSpPr>
          <p:spPr>
            <a:xfrm>
              <a:off x="2710143" y="1090665"/>
              <a:ext cx="662335" cy="287180"/>
            </a:xfrm>
            <a:prstGeom prst="roundRect">
              <a:avLst/>
            </a:prstGeom>
            <a:ln>
              <a:noFill/>
            </a:ln>
            <a:effectLst>
              <a:outerShdw blurRad="1524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44C340B-6E6C-9D4D-A7FE-CDCDB15FF2AE}"/>
                </a:ext>
              </a:extLst>
            </p:cNvPr>
            <p:cNvSpPr txBox="1"/>
            <p:nvPr/>
          </p:nvSpPr>
          <p:spPr>
            <a:xfrm>
              <a:off x="2761761" y="1130523"/>
              <a:ext cx="559099" cy="20811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TARGET</a:t>
              </a:r>
            </a:p>
            <a:p>
              <a:pPr algn="ctr"/>
              <a:r>
                <a:rPr lang="en-US" sz="1200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MARKETS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E50C7ED-AD62-C5FF-B700-40BC861D8FD1}"/>
              </a:ext>
            </a:extLst>
          </p:cNvPr>
          <p:cNvGrpSpPr/>
          <p:nvPr/>
        </p:nvGrpSpPr>
        <p:grpSpPr>
          <a:xfrm>
            <a:off x="5490133" y="1332849"/>
            <a:ext cx="1175425" cy="625646"/>
            <a:chOff x="4227216" y="1090665"/>
            <a:chExt cx="662335" cy="287180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834BC708-0AE2-5544-8DB1-9A9671A502CA}"/>
                </a:ext>
              </a:extLst>
            </p:cNvPr>
            <p:cNvSpPr/>
            <p:nvPr/>
          </p:nvSpPr>
          <p:spPr>
            <a:xfrm>
              <a:off x="4227216" y="1090665"/>
              <a:ext cx="662335" cy="287180"/>
            </a:xfrm>
            <a:prstGeom prst="roundRect">
              <a:avLst/>
            </a:prstGeom>
            <a:ln>
              <a:noFill/>
            </a:ln>
            <a:effectLst>
              <a:outerShdw blurRad="1524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04AD021-48D0-AB4C-A405-2E322CCD59CA}"/>
                </a:ext>
              </a:extLst>
            </p:cNvPr>
            <p:cNvSpPr txBox="1"/>
            <p:nvPr/>
          </p:nvSpPr>
          <p:spPr>
            <a:xfrm>
              <a:off x="4246684" y="1130523"/>
              <a:ext cx="623398" cy="20811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TARGET</a:t>
              </a:r>
            </a:p>
            <a:p>
              <a:pPr algn="ctr"/>
              <a:r>
                <a:rPr lang="en-US" sz="1200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CUSTOMERS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D1E3006-4C15-6F55-565C-039EBE7BEE1D}"/>
              </a:ext>
            </a:extLst>
          </p:cNvPr>
          <p:cNvGrpSpPr/>
          <p:nvPr/>
        </p:nvGrpSpPr>
        <p:grpSpPr>
          <a:xfrm>
            <a:off x="7343574" y="1332849"/>
            <a:ext cx="1514069" cy="625646"/>
            <a:chOff x="5648878" y="1090665"/>
            <a:chExt cx="853157" cy="287180"/>
          </a:xfrm>
        </p:grpSpPr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45E385F8-977B-7042-BD98-1A1803231B1D}"/>
                </a:ext>
              </a:extLst>
            </p:cNvPr>
            <p:cNvSpPr/>
            <p:nvPr/>
          </p:nvSpPr>
          <p:spPr>
            <a:xfrm>
              <a:off x="5650072" y="1090665"/>
              <a:ext cx="850768" cy="287180"/>
            </a:xfrm>
            <a:prstGeom prst="roundRect">
              <a:avLst/>
            </a:prstGeom>
            <a:ln>
              <a:noFill/>
            </a:ln>
            <a:effectLst>
              <a:outerShdw blurRad="1524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41C64AC-B8E4-F24F-B35E-266CA22F41C3}"/>
                </a:ext>
              </a:extLst>
            </p:cNvPr>
            <p:cNvSpPr txBox="1"/>
            <p:nvPr/>
          </p:nvSpPr>
          <p:spPr>
            <a:xfrm>
              <a:off x="5648878" y="1130523"/>
              <a:ext cx="853157" cy="20811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DIFFERENTIATED</a:t>
              </a:r>
            </a:p>
            <a:p>
              <a:pPr algn="ctr"/>
              <a:r>
                <a:rPr lang="en-US" sz="1200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OFFERINGS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3A70C63-0D01-9C06-19A4-40B908D8B61D}"/>
              </a:ext>
            </a:extLst>
          </p:cNvPr>
          <p:cNvGrpSpPr/>
          <p:nvPr/>
        </p:nvGrpSpPr>
        <p:grpSpPr>
          <a:xfrm>
            <a:off x="9535660" y="1415300"/>
            <a:ext cx="1175425" cy="345699"/>
            <a:chOff x="7261361" y="1093713"/>
            <a:chExt cx="662335" cy="194796"/>
          </a:xfrm>
        </p:grpSpPr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A12C6EAE-8E19-6644-9B5C-262FB00E7330}"/>
                </a:ext>
              </a:extLst>
            </p:cNvPr>
            <p:cNvSpPr/>
            <p:nvPr/>
          </p:nvSpPr>
          <p:spPr>
            <a:xfrm>
              <a:off x="7261361" y="1093713"/>
              <a:ext cx="662335" cy="194796"/>
            </a:xfrm>
            <a:prstGeom prst="roundRect">
              <a:avLst/>
            </a:prstGeom>
            <a:ln>
              <a:noFill/>
            </a:ln>
            <a:effectLst>
              <a:outerShdw blurRad="1524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48E6C58-8102-E246-8D1B-741D93038BE8}"/>
                </a:ext>
              </a:extLst>
            </p:cNvPr>
            <p:cNvSpPr txBox="1"/>
            <p:nvPr/>
          </p:nvSpPr>
          <p:spPr>
            <a:xfrm>
              <a:off x="7302437" y="1142689"/>
              <a:ext cx="580183" cy="10405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CHANNELS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1DC7E3E6-4CD8-A240-A0B0-812D1B429DA8}"/>
              </a:ext>
            </a:extLst>
          </p:cNvPr>
          <p:cNvSpPr txBox="1"/>
          <p:nvPr/>
        </p:nvSpPr>
        <p:spPr>
          <a:xfrm>
            <a:off x="6064709" y="5493107"/>
            <a:ext cx="226649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Soft Launch to generate interest </a:t>
            </a:r>
            <a:endParaRPr lang="en-US" sz="1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3" name="Graphic 171" descr="bullseye">
            <a:extLst>
              <a:ext uri="{FF2B5EF4-FFF2-40B4-BE49-F238E27FC236}">
                <a16:creationId xmlns:a16="http://schemas.microsoft.com/office/drawing/2014/main" id="{6908769C-4BA6-1740-9E4D-B14BD820D7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84970" y="1852432"/>
            <a:ext cx="740223" cy="908698"/>
          </a:xfrm>
          <a:prstGeom prst="rect">
            <a:avLst/>
          </a:prstGeom>
        </p:spPr>
      </p:pic>
      <p:pic>
        <p:nvPicPr>
          <p:cNvPr id="54" name="Graphic 173" descr="users">
            <a:extLst>
              <a:ext uri="{FF2B5EF4-FFF2-40B4-BE49-F238E27FC236}">
                <a16:creationId xmlns:a16="http://schemas.microsoft.com/office/drawing/2014/main" id="{B22676E3-7DA5-0B4A-BCE4-10230D3356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07734" y="1852432"/>
            <a:ext cx="740223" cy="908698"/>
          </a:xfrm>
          <a:prstGeom prst="rect">
            <a:avLst/>
          </a:prstGeom>
        </p:spPr>
      </p:pic>
      <p:pic>
        <p:nvPicPr>
          <p:cNvPr id="55" name="Graphic 175" descr="megaphone">
            <a:extLst>
              <a:ext uri="{FF2B5EF4-FFF2-40B4-BE49-F238E27FC236}">
                <a16:creationId xmlns:a16="http://schemas.microsoft.com/office/drawing/2014/main" id="{7E6BF875-2C67-264C-AC62-C8DBB0E25C7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53261" y="1936669"/>
            <a:ext cx="740223" cy="740223"/>
          </a:xfrm>
          <a:prstGeom prst="rect">
            <a:avLst/>
          </a:prstGeom>
        </p:spPr>
      </p:pic>
      <p:pic>
        <p:nvPicPr>
          <p:cNvPr id="56" name="Graphic 177" descr="trophy">
            <a:extLst>
              <a:ext uri="{FF2B5EF4-FFF2-40B4-BE49-F238E27FC236}">
                <a16:creationId xmlns:a16="http://schemas.microsoft.com/office/drawing/2014/main" id="{068214B8-5E74-744E-BA62-C302E808B0A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62206" y="1852432"/>
            <a:ext cx="740223" cy="908698"/>
          </a:xfrm>
          <a:prstGeom prst="rect">
            <a:avLst/>
          </a:prstGeom>
        </p:spPr>
      </p:pic>
      <p:pic>
        <p:nvPicPr>
          <p:cNvPr id="57" name="Graphic 179" descr="gears">
            <a:extLst>
              <a:ext uri="{FF2B5EF4-FFF2-40B4-BE49-F238E27FC236}">
                <a16:creationId xmlns:a16="http://schemas.microsoft.com/office/drawing/2014/main" id="{0F1510CE-78D1-3F4F-B8ED-21ACD7D2CB4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30498" y="1852432"/>
            <a:ext cx="740223" cy="908698"/>
          </a:xfrm>
          <a:prstGeom prst="rect">
            <a:avLst/>
          </a:prstGeom>
        </p:spPr>
      </p:pic>
      <p:sp>
        <p:nvSpPr>
          <p:cNvPr id="104" name="Rounded Rectangle 103">
            <a:extLst>
              <a:ext uri="{FF2B5EF4-FFF2-40B4-BE49-F238E27FC236}">
                <a16:creationId xmlns:a16="http://schemas.microsoft.com/office/drawing/2014/main" id="{631FCF6B-633F-2840-BA94-FCEEB0CEC771}"/>
              </a:ext>
            </a:extLst>
          </p:cNvPr>
          <p:cNvSpPr/>
          <p:nvPr/>
        </p:nvSpPr>
        <p:spPr>
          <a:xfrm>
            <a:off x="750165" y="4281828"/>
            <a:ext cx="10691670" cy="1986101"/>
          </a:xfrm>
          <a:prstGeom prst="roundRect">
            <a:avLst>
              <a:gd name="adj" fmla="val 266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BC73CD94-2234-B144-B457-AC7189E193BD}"/>
              </a:ext>
            </a:extLst>
          </p:cNvPr>
          <p:cNvSpPr/>
          <p:nvPr/>
        </p:nvSpPr>
        <p:spPr>
          <a:xfrm>
            <a:off x="838200" y="4567788"/>
            <a:ext cx="4309880" cy="444364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01600" dist="381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id="{8F7C66F8-3E53-804E-BEA4-D519FBC685E1}"/>
              </a:ext>
            </a:extLst>
          </p:cNvPr>
          <p:cNvSpPr/>
          <p:nvPr/>
        </p:nvSpPr>
        <p:spPr>
          <a:xfrm>
            <a:off x="5684051" y="4565032"/>
            <a:ext cx="2461488" cy="436063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01600" dist="381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5F6A2CD-C297-9D43-9617-00FA887A068C}"/>
              </a:ext>
            </a:extLst>
          </p:cNvPr>
          <p:cNvSpPr txBox="1"/>
          <p:nvPr/>
        </p:nvSpPr>
        <p:spPr>
          <a:xfrm>
            <a:off x="780373" y="4686305"/>
            <a:ext cx="3444529" cy="235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33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MARKETING STRATEGIES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DBF5AA8-A98E-8D4E-80C1-4ABB70254CF1}"/>
              </a:ext>
            </a:extLst>
          </p:cNvPr>
          <p:cNvSpPr txBox="1"/>
          <p:nvPr/>
        </p:nvSpPr>
        <p:spPr>
          <a:xfrm>
            <a:off x="5808830" y="4647859"/>
            <a:ext cx="1726797" cy="235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33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KEY METRICS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F61433C6-3E39-FB4B-9533-E20A5276172A}"/>
              </a:ext>
            </a:extLst>
          </p:cNvPr>
          <p:cNvSpPr txBox="1"/>
          <p:nvPr/>
        </p:nvSpPr>
        <p:spPr>
          <a:xfrm>
            <a:off x="1321434" y="5212189"/>
            <a:ext cx="4218784" cy="194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67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Call Centre /Front desk Training </a:t>
            </a:r>
            <a:endParaRPr lang="en-US" sz="1267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C0A2A52-5C42-9A4A-8D91-210DBA9FFD5B}"/>
              </a:ext>
            </a:extLst>
          </p:cNvPr>
          <p:cNvSpPr txBox="1"/>
          <p:nvPr/>
        </p:nvSpPr>
        <p:spPr>
          <a:xfrm>
            <a:off x="1305898" y="5494917"/>
            <a:ext cx="42187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Establishing</a:t>
            </a:r>
            <a:r>
              <a:rPr lang="en-US" sz="12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Relationship with Key Influencers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B39A3496-689D-6445-8E5E-36895B8E78BD}"/>
              </a:ext>
            </a:extLst>
          </p:cNvPr>
          <p:cNvSpPr txBox="1"/>
          <p:nvPr/>
        </p:nvSpPr>
        <p:spPr>
          <a:xfrm>
            <a:off x="1272180" y="5752442"/>
            <a:ext cx="4218784" cy="194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67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67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Pod-cast on Cancer Screening</a:t>
            </a:r>
            <a:endParaRPr lang="en-US" sz="1267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87DF8C42-C77C-384B-8215-0CE99ECC1AA6}"/>
              </a:ext>
            </a:extLst>
          </p:cNvPr>
          <p:cNvSpPr txBox="1"/>
          <p:nvPr/>
        </p:nvSpPr>
        <p:spPr>
          <a:xfrm>
            <a:off x="6064709" y="5164118"/>
            <a:ext cx="226649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Cancer Awareness Meetings</a:t>
            </a:r>
            <a:endParaRPr lang="en-US" sz="1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482B7A8-E0B4-8942-B8A7-25E3A820006E}"/>
              </a:ext>
            </a:extLst>
          </p:cNvPr>
          <p:cNvSpPr txBox="1"/>
          <p:nvPr/>
        </p:nvSpPr>
        <p:spPr>
          <a:xfrm>
            <a:off x="6051905" y="5527013"/>
            <a:ext cx="2266492" cy="194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67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Referral Program </a:t>
            </a:r>
            <a:endParaRPr lang="en-US" sz="1267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411FEDB-3678-9748-AB60-1EA92823480C}"/>
              </a:ext>
            </a:extLst>
          </p:cNvPr>
          <p:cNvSpPr txBox="1"/>
          <p:nvPr/>
        </p:nvSpPr>
        <p:spPr>
          <a:xfrm>
            <a:off x="6096000" y="5909917"/>
            <a:ext cx="2266492" cy="194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67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Feedback from Customers </a:t>
            </a:r>
            <a:endParaRPr lang="en-US" sz="1267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09070BA5-AC0A-4A4F-9AF6-EE489624E30B}"/>
              </a:ext>
            </a:extLst>
          </p:cNvPr>
          <p:cNvSpPr txBox="1"/>
          <p:nvPr/>
        </p:nvSpPr>
        <p:spPr>
          <a:xfrm>
            <a:off x="8996875" y="5164118"/>
            <a:ext cx="2337699" cy="194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67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Real-time tracking/Monitoring</a:t>
            </a:r>
            <a:endParaRPr lang="en-US" sz="1267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2AD735C-5FC7-5F49-8D90-BD0491C57814}"/>
              </a:ext>
            </a:extLst>
          </p:cNvPr>
          <p:cNvSpPr txBox="1"/>
          <p:nvPr/>
        </p:nvSpPr>
        <p:spPr>
          <a:xfrm>
            <a:off x="8989332" y="5532418"/>
            <a:ext cx="2337699" cy="194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67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Developing Customer base </a:t>
            </a:r>
            <a:endParaRPr lang="en-US" sz="1267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FE2C9CF-84CB-ED43-8CE6-AD6E2C221E4C}"/>
              </a:ext>
            </a:extLst>
          </p:cNvPr>
          <p:cNvSpPr txBox="1"/>
          <p:nvPr/>
        </p:nvSpPr>
        <p:spPr>
          <a:xfrm>
            <a:off x="8996875" y="5928711"/>
            <a:ext cx="2337699" cy="194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67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Follow-up for Sense of Urgency</a:t>
            </a:r>
            <a:endParaRPr lang="en-US" sz="1267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AB2D75D2-9D00-1433-97BB-6A0B64471D2B}"/>
              </a:ext>
            </a:extLst>
          </p:cNvPr>
          <p:cNvGrpSpPr/>
          <p:nvPr/>
        </p:nvGrpSpPr>
        <p:grpSpPr>
          <a:xfrm>
            <a:off x="1457976" y="1369304"/>
            <a:ext cx="1206084" cy="486782"/>
            <a:chOff x="1193070" y="1090665"/>
            <a:chExt cx="662335" cy="287180"/>
          </a:xfrm>
        </p:grpSpPr>
        <p:sp>
          <p:nvSpPr>
            <p:cNvPr id="120" name="Rounded Rectangle 119">
              <a:extLst>
                <a:ext uri="{FF2B5EF4-FFF2-40B4-BE49-F238E27FC236}">
                  <a16:creationId xmlns:a16="http://schemas.microsoft.com/office/drawing/2014/main" id="{71B774EA-677F-6E4B-824B-E4F496590A66}"/>
                </a:ext>
              </a:extLst>
            </p:cNvPr>
            <p:cNvSpPr/>
            <p:nvPr/>
          </p:nvSpPr>
          <p:spPr>
            <a:xfrm>
              <a:off x="1193070" y="1090665"/>
              <a:ext cx="662335" cy="287180"/>
            </a:xfrm>
            <a:prstGeom prst="roundRect">
              <a:avLst/>
            </a:prstGeom>
            <a:ln>
              <a:noFill/>
            </a:ln>
            <a:effectLst>
              <a:outerShdw blurRad="1524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3EDCBF4-0D32-A44D-A401-58B79878B71A}"/>
                </a:ext>
              </a:extLst>
            </p:cNvPr>
            <p:cNvSpPr txBox="1"/>
            <p:nvPr/>
          </p:nvSpPr>
          <p:spPr>
            <a:xfrm>
              <a:off x="1209276" y="1130523"/>
              <a:ext cx="629923" cy="20811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BUSINESS</a:t>
              </a:r>
            </a:p>
            <a:p>
              <a:pPr algn="ctr"/>
              <a:r>
                <a:rPr lang="en-US" sz="1200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OBJECTIVES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39A3496-689D-6445-8E5E-36895B8E78BD}"/>
              </a:ext>
            </a:extLst>
          </p:cNvPr>
          <p:cNvSpPr txBox="1"/>
          <p:nvPr/>
        </p:nvSpPr>
        <p:spPr>
          <a:xfrm>
            <a:off x="1185416" y="6005358"/>
            <a:ext cx="4218784" cy="194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67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67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Camps and NGO tie-up </a:t>
            </a:r>
            <a:endParaRPr lang="en-US" sz="1267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8F7C66F8-3E53-804E-BEA4-D519FBC685E1}"/>
              </a:ext>
            </a:extLst>
          </p:cNvPr>
          <p:cNvSpPr/>
          <p:nvPr/>
        </p:nvSpPr>
        <p:spPr>
          <a:xfrm>
            <a:off x="8818403" y="4538782"/>
            <a:ext cx="2351282" cy="50963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01600" dist="381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EB78F52-2A54-0F48-B0F5-11B52C73E233}"/>
              </a:ext>
            </a:extLst>
          </p:cNvPr>
          <p:cNvSpPr txBox="1"/>
          <p:nvPr/>
        </p:nvSpPr>
        <p:spPr>
          <a:xfrm>
            <a:off x="8907520" y="4676498"/>
            <a:ext cx="2262164" cy="235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33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KEY SUCCESS FACTORS</a:t>
            </a:r>
          </a:p>
        </p:txBody>
      </p:sp>
      <p:sp>
        <p:nvSpPr>
          <p:cNvPr id="4" name="6-Point Star 3"/>
          <p:cNvSpPr/>
          <p:nvPr/>
        </p:nvSpPr>
        <p:spPr>
          <a:xfrm>
            <a:off x="2911556" y="2060821"/>
            <a:ext cx="306646" cy="292635"/>
          </a:xfrm>
          <a:prstGeom prst="star6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6-Point Star 59"/>
          <p:cNvSpPr/>
          <p:nvPr/>
        </p:nvSpPr>
        <p:spPr>
          <a:xfrm>
            <a:off x="4872866" y="2078146"/>
            <a:ext cx="306646" cy="292635"/>
          </a:xfrm>
          <a:prstGeom prst="star6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6-Point Star 60"/>
          <p:cNvSpPr/>
          <p:nvPr/>
        </p:nvSpPr>
        <p:spPr>
          <a:xfrm>
            <a:off x="6891250" y="2033018"/>
            <a:ext cx="306646" cy="292635"/>
          </a:xfrm>
          <a:prstGeom prst="star6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2" name="6-Point Star 61"/>
          <p:cNvSpPr/>
          <p:nvPr/>
        </p:nvSpPr>
        <p:spPr>
          <a:xfrm>
            <a:off x="8998942" y="2078146"/>
            <a:ext cx="306646" cy="292635"/>
          </a:xfrm>
          <a:prstGeom prst="star6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22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Panel design and Rationale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DAB64-5D16-C642-ADB4-2D466C870264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A93C944-1AC5-41B1-A0B9-2F7D3A23089A}"/>
              </a:ext>
            </a:extLst>
          </p:cNvPr>
          <p:cNvGrpSpPr/>
          <p:nvPr/>
        </p:nvGrpSpPr>
        <p:grpSpPr>
          <a:xfrm>
            <a:off x="3950557" y="1698176"/>
            <a:ext cx="4267130" cy="4269982"/>
            <a:chOff x="3545934" y="1828802"/>
            <a:chExt cx="4267130" cy="426998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E58B164-85C9-49E0-8553-E5779D8248CC}"/>
                </a:ext>
              </a:extLst>
            </p:cNvPr>
            <p:cNvGrpSpPr/>
            <p:nvPr/>
          </p:nvGrpSpPr>
          <p:grpSpPr>
            <a:xfrm>
              <a:off x="3545934" y="1828802"/>
              <a:ext cx="4267130" cy="4269982"/>
              <a:chOff x="3459163" y="1573213"/>
              <a:chExt cx="4746626" cy="4749801"/>
            </a:xfrm>
          </p:grpSpPr>
          <p:sp>
            <p:nvSpPr>
              <p:cNvPr id="45" name="Freeform 10">
                <a:extLst>
                  <a:ext uri="{FF2B5EF4-FFF2-40B4-BE49-F238E27FC236}">
                    <a16:creationId xmlns:a16="http://schemas.microsoft.com/office/drawing/2014/main" id="{29E893B1-E8FB-41C7-9430-1C7397F4A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0376" y="2792413"/>
                <a:ext cx="1395413" cy="2225675"/>
              </a:xfrm>
              <a:custGeom>
                <a:avLst/>
                <a:gdLst>
                  <a:gd name="T0" fmla="*/ 14 w 370"/>
                  <a:gd name="T1" fmla="*/ 113 h 590"/>
                  <a:gd name="T2" fmla="*/ 0 w 370"/>
                  <a:gd name="T3" fmla="*/ 112 h 590"/>
                  <a:gd name="T4" fmla="*/ 0 w 370"/>
                  <a:gd name="T5" fmla="*/ 112 h 590"/>
                  <a:gd name="T6" fmla="*/ 64 w 370"/>
                  <a:gd name="T7" fmla="*/ 306 h 590"/>
                  <a:gd name="T8" fmla="*/ 49 w 370"/>
                  <a:gd name="T9" fmla="*/ 406 h 590"/>
                  <a:gd name="T10" fmla="*/ 49 w 370"/>
                  <a:gd name="T11" fmla="*/ 406 h 590"/>
                  <a:gd name="T12" fmla="*/ 147 w 370"/>
                  <a:gd name="T13" fmla="*/ 583 h 590"/>
                  <a:gd name="T14" fmla="*/ 303 w 370"/>
                  <a:gd name="T15" fmla="*/ 590 h 590"/>
                  <a:gd name="T16" fmla="*/ 370 w 370"/>
                  <a:gd name="T17" fmla="*/ 306 h 590"/>
                  <a:gd name="T18" fmla="*/ 290 w 370"/>
                  <a:gd name="T19" fmla="*/ 0 h 590"/>
                  <a:gd name="T20" fmla="*/ 201 w 370"/>
                  <a:gd name="T21" fmla="*/ 126 h 590"/>
                  <a:gd name="T22" fmla="*/ 14 w 370"/>
                  <a:gd name="T23" fmla="*/ 113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70" h="590">
                    <a:moveTo>
                      <a:pt x="14" y="113"/>
                    </a:move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40" y="166"/>
                      <a:pt x="64" y="234"/>
                      <a:pt x="64" y="306"/>
                    </a:cubicBezTo>
                    <a:cubicBezTo>
                      <a:pt x="64" y="341"/>
                      <a:pt x="59" y="375"/>
                      <a:pt x="49" y="406"/>
                    </a:cubicBezTo>
                    <a:cubicBezTo>
                      <a:pt x="49" y="406"/>
                      <a:pt x="49" y="406"/>
                      <a:pt x="49" y="406"/>
                    </a:cubicBezTo>
                    <a:cubicBezTo>
                      <a:pt x="147" y="583"/>
                      <a:pt x="147" y="583"/>
                      <a:pt x="147" y="583"/>
                    </a:cubicBezTo>
                    <a:cubicBezTo>
                      <a:pt x="303" y="590"/>
                      <a:pt x="303" y="590"/>
                      <a:pt x="303" y="590"/>
                    </a:cubicBezTo>
                    <a:cubicBezTo>
                      <a:pt x="346" y="505"/>
                      <a:pt x="370" y="409"/>
                      <a:pt x="370" y="306"/>
                    </a:cubicBezTo>
                    <a:cubicBezTo>
                      <a:pt x="370" y="195"/>
                      <a:pt x="341" y="90"/>
                      <a:pt x="290" y="0"/>
                    </a:cubicBezTo>
                    <a:cubicBezTo>
                      <a:pt x="201" y="126"/>
                      <a:pt x="201" y="126"/>
                      <a:pt x="201" y="126"/>
                    </a:cubicBezTo>
                    <a:lnTo>
                      <a:pt x="14" y="11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11">
                <a:extLst>
                  <a:ext uri="{FF2B5EF4-FFF2-40B4-BE49-F238E27FC236}">
                    <a16:creationId xmlns:a16="http://schemas.microsoft.com/office/drawing/2014/main" id="{360DFB50-189C-4F44-BD0F-E364F956DA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1051" y="1573213"/>
                <a:ext cx="2043113" cy="1589088"/>
              </a:xfrm>
              <a:custGeom>
                <a:avLst/>
                <a:gdLst>
                  <a:gd name="T0" fmla="*/ 28 w 542"/>
                  <a:gd name="T1" fmla="*/ 251 h 421"/>
                  <a:gd name="T2" fmla="*/ 8 w 542"/>
                  <a:gd name="T3" fmla="*/ 290 h 421"/>
                  <a:gd name="T4" fmla="*/ 0 w 542"/>
                  <a:gd name="T5" fmla="*/ 306 h 421"/>
                  <a:gd name="T6" fmla="*/ 228 w 542"/>
                  <a:gd name="T7" fmla="*/ 407 h 421"/>
                  <a:gd name="T8" fmla="*/ 440 w 542"/>
                  <a:gd name="T9" fmla="*/ 421 h 421"/>
                  <a:gd name="T10" fmla="*/ 528 w 542"/>
                  <a:gd name="T11" fmla="*/ 298 h 421"/>
                  <a:gd name="T12" fmla="*/ 542 w 542"/>
                  <a:gd name="T13" fmla="*/ 322 h 421"/>
                  <a:gd name="T14" fmla="*/ 4 w 542"/>
                  <a:gd name="T15" fmla="*/ 0 h 421"/>
                  <a:gd name="T16" fmla="*/ 86 w 542"/>
                  <a:gd name="T17" fmla="*/ 138 h 421"/>
                  <a:gd name="T18" fmla="*/ 28 w 542"/>
                  <a:gd name="T19" fmla="*/ 251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2" h="421">
                    <a:moveTo>
                      <a:pt x="28" y="251"/>
                    </a:moveTo>
                    <a:cubicBezTo>
                      <a:pt x="8" y="290"/>
                      <a:pt x="8" y="290"/>
                      <a:pt x="8" y="290"/>
                    </a:cubicBezTo>
                    <a:cubicBezTo>
                      <a:pt x="0" y="306"/>
                      <a:pt x="0" y="306"/>
                      <a:pt x="0" y="306"/>
                    </a:cubicBezTo>
                    <a:cubicBezTo>
                      <a:pt x="90" y="308"/>
                      <a:pt x="170" y="346"/>
                      <a:pt x="228" y="407"/>
                    </a:cubicBezTo>
                    <a:cubicBezTo>
                      <a:pt x="440" y="421"/>
                      <a:pt x="440" y="421"/>
                      <a:pt x="440" y="421"/>
                    </a:cubicBezTo>
                    <a:cubicBezTo>
                      <a:pt x="528" y="298"/>
                      <a:pt x="528" y="298"/>
                      <a:pt x="528" y="298"/>
                    </a:cubicBezTo>
                    <a:cubicBezTo>
                      <a:pt x="533" y="306"/>
                      <a:pt x="538" y="314"/>
                      <a:pt x="542" y="322"/>
                    </a:cubicBezTo>
                    <a:cubicBezTo>
                      <a:pt x="436" y="133"/>
                      <a:pt x="235" y="4"/>
                      <a:pt x="4" y="0"/>
                    </a:cubicBezTo>
                    <a:cubicBezTo>
                      <a:pt x="86" y="138"/>
                      <a:pt x="86" y="138"/>
                      <a:pt x="86" y="138"/>
                    </a:cubicBezTo>
                    <a:lnTo>
                      <a:pt x="28" y="25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12">
                <a:extLst>
                  <a:ext uri="{FF2B5EF4-FFF2-40B4-BE49-F238E27FC236}">
                    <a16:creationId xmlns:a16="http://schemas.microsoft.com/office/drawing/2014/main" id="{830C46C4-C066-41F6-B521-6F46FEA836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2751" y="31543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13">
                <a:extLst>
                  <a:ext uri="{FF2B5EF4-FFF2-40B4-BE49-F238E27FC236}">
                    <a16:creationId xmlns:a16="http://schemas.microsoft.com/office/drawing/2014/main" id="{19CC0AA7-0B3B-460F-80EC-C5B15669C7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3888" y="43846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14">
                <a:extLst>
                  <a:ext uri="{FF2B5EF4-FFF2-40B4-BE49-F238E27FC236}">
                    <a16:creationId xmlns:a16="http://schemas.microsoft.com/office/drawing/2014/main" id="{B386AE3F-18CD-4684-AC97-A77111B57B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6901" y="4445001"/>
                <a:ext cx="3175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15">
                <a:extLst>
                  <a:ext uri="{FF2B5EF4-FFF2-40B4-BE49-F238E27FC236}">
                    <a16:creationId xmlns:a16="http://schemas.microsoft.com/office/drawing/2014/main" id="{42EC0C23-8B42-4C73-9976-C636122D7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0626" y="1573213"/>
                <a:ext cx="2341563" cy="1731963"/>
              </a:xfrm>
              <a:custGeom>
                <a:avLst/>
                <a:gdLst>
                  <a:gd name="T0" fmla="*/ 182 w 621"/>
                  <a:gd name="T1" fmla="*/ 306 h 459"/>
                  <a:gd name="T2" fmla="*/ 282 w 621"/>
                  <a:gd name="T3" fmla="*/ 459 h 459"/>
                  <a:gd name="T4" fmla="*/ 282 w 621"/>
                  <a:gd name="T5" fmla="*/ 459 h 459"/>
                  <a:gd name="T6" fmla="*/ 536 w 621"/>
                  <a:gd name="T7" fmla="*/ 306 h 459"/>
                  <a:gd name="T8" fmla="*/ 534 w 621"/>
                  <a:gd name="T9" fmla="*/ 307 h 459"/>
                  <a:gd name="T10" fmla="*/ 553 w 621"/>
                  <a:gd name="T11" fmla="*/ 270 h 459"/>
                  <a:gd name="T12" fmla="*/ 621 w 621"/>
                  <a:gd name="T13" fmla="*/ 139 h 459"/>
                  <a:gd name="T14" fmla="*/ 538 w 621"/>
                  <a:gd name="T15" fmla="*/ 0 h 459"/>
                  <a:gd name="T16" fmla="*/ 558 w 621"/>
                  <a:gd name="T17" fmla="*/ 0 h 459"/>
                  <a:gd name="T18" fmla="*/ 0 w 621"/>
                  <a:gd name="T19" fmla="*/ 338 h 459"/>
                  <a:gd name="T20" fmla="*/ 15 w 621"/>
                  <a:gd name="T21" fmla="*/ 311 h 459"/>
                  <a:gd name="T22" fmla="*/ 182 w 621"/>
                  <a:gd name="T23" fmla="*/ 306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1" h="459">
                    <a:moveTo>
                      <a:pt x="182" y="306"/>
                    </a:moveTo>
                    <a:cubicBezTo>
                      <a:pt x="282" y="459"/>
                      <a:pt x="282" y="459"/>
                      <a:pt x="282" y="459"/>
                    </a:cubicBezTo>
                    <a:cubicBezTo>
                      <a:pt x="282" y="459"/>
                      <a:pt x="282" y="459"/>
                      <a:pt x="282" y="459"/>
                    </a:cubicBezTo>
                    <a:cubicBezTo>
                      <a:pt x="335" y="373"/>
                      <a:pt x="428" y="314"/>
                      <a:pt x="536" y="306"/>
                    </a:cubicBezTo>
                    <a:cubicBezTo>
                      <a:pt x="535" y="306"/>
                      <a:pt x="535" y="307"/>
                      <a:pt x="534" y="307"/>
                    </a:cubicBezTo>
                    <a:cubicBezTo>
                      <a:pt x="553" y="270"/>
                      <a:pt x="553" y="270"/>
                      <a:pt x="553" y="270"/>
                    </a:cubicBezTo>
                    <a:cubicBezTo>
                      <a:pt x="621" y="139"/>
                      <a:pt x="621" y="139"/>
                      <a:pt x="621" y="139"/>
                    </a:cubicBezTo>
                    <a:cubicBezTo>
                      <a:pt x="538" y="0"/>
                      <a:pt x="538" y="0"/>
                      <a:pt x="538" y="0"/>
                    </a:cubicBezTo>
                    <a:cubicBezTo>
                      <a:pt x="545" y="0"/>
                      <a:pt x="551" y="0"/>
                      <a:pt x="558" y="0"/>
                    </a:cubicBezTo>
                    <a:cubicBezTo>
                      <a:pt x="315" y="0"/>
                      <a:pt x="105" y="137"/>
                      <a:pt x="0" y="338"/>
                    </a:cubicBezTo>
                    <a:cubicBezTo>
                      <a:pt x="5" y="328"/>
                      <a:pt x="10" y="319"/>
                      <a:pt x="15" y="311"/>
                    </a:cubicBezTo>
                    <a:lnTo>
                      <a:pt x="182" y="30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16">
                <a:extLst>
                  <a:ext uri="{FF2B5EF4-FFF2-40B4-BE49-F238E27FC236}">
                    <a16:creationId xmlns:a16="http://schemas.microsoft.com/office/drawing/2014/main" id="{3066B137-4CAB-4456-8AE8-042870CEB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3501" y="4618038"/>
                <a:ext cx="2009775" cy="1704975"/>
              </a:xfrm>
              <a:custGeom>
                <a:avLst/>
                <a:gdLst>
                  <a:gd name="T0" fmla="*/ 533 w 533"/>
                  <a:gd name="T1" fmla="*/ 146 h 452"/>
                  <a:gd name="T2" fmla="*/ 520 w 533"/>
                  <a:gd name="T3" fmla="*/ 146 h 452"/>
                  <a:gd name="T4" fmla="*/ 249 w 533"/>
                  <a:gd name="T5" fmla="*/ 0 h 452"/>
                  <a:gd name="T6" fmla="*/ 249 w 533"/>
                  <a:gd name="T7" fmla="*/ 0 h 452"/>
                  <a:gd name="T8" fmla="*/ 82 w 533"/>
                  <a:gd name="T9" fmla="*/ 14 h 452"/>
                  <a:gd name="T10" fmla="*/ 0 w 533"/>
                  <a:gd name="T11" fmla="*/ 178 h 452"/>
                  <a:gd name="T12" fmla="*/ 520 w 533"/>
                  <a:gd name="T13" fmla="*/ 452 h 452"/>
                  <a:gd name="T14" fmla="*/ 527 w 533"/>
                  <a:gd name="T15" fmla="*/ 452 h 452"/>
                  <a:gd name="T16" fmla="*/ 444 w 533"/>
                  <a:gd name="T17" fmla="*/ 293 h 452"/>
                  <a:gd name="T18" fmla="*/ 533 w 533"/>
                  <a:gd name="T19" fmla="*/ 146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3" h="452">
                    <a:moveTo>
                      <a:pt x="533" y="146"/>
                    </a:moveTo>
                    <a:cubicBezTo>
                      <a:pt x="528" y="146"/>
                      <a:pt x="524" y="146"/>
                      <a:pt x="520" y="146"/>
                    </a:cubicBezTo>
                    <a:cubicBezTo>
                      <a:pt x="406" y="146"/>
                      <a:pt x="306" y="88"/>
                      <a:pt x="249" y="0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82" y="14"/>
                      <a:pt x="82" y="14"/>
                      <a:pt x="82" y="14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113" y="344"/>
                      <a:pt x="304" y="452"/>
                      <a:pt x="520" y="452"/>
                    </a:cubicBezTo>
                    <a:cubicBezTo>
                      <a:pt x="522" y="452"/>
                      <a:pt x="524" y="452"/>
                      <a:pt x="527" y="452"/>
                    </a:cubicBezTo>
                    <a:cubicBezTo>
                      <a:pt x="444" y="293"/>
                      <a:pt x="444" y="293"/>
                      <a:pt x="444" y="293"/>
                    </a:cubicBezTo>
                    <a:lnTo>
                      <a:pt x="533" y="14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17">
                <a:extLst>
                  <a:ext uri="{FF2B5EF4-FFF2-40B4-BE49-F238E27FC236}">
                    <a16:creationId xmlns:a16="http://schemas.microsoft.com/office/drawing/2014/main" id="{E87C4EB1-BA8B-40B7-83CF-0E4ED855A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4201" y="4448176"/>
                <a:ext cx="2289175" cy="1874838"/>
              </a:xfrm>
              <a:custGeom>
                <a:avLst/>
                <a:gdLst>
                  <a:gd name="T0" fmla="*/ 435 w 607"/>
                  <a:gd name="T1" fmla="*/ 170 h 497"/>
                  <a:gd name="T2" fmla="*/ 341 w 607"/>
                  <a:gd name="T3" fmla="*/ 0 h 497"/>
                  <a:gd name="T4" fmla="*/ 340 w 607"/>
                  <a:gd name="T5" fmla="*/ 0 h 497"/>
                  <a:gd name="T6" fmla="*/ 90 w 607"/>
                  <a:gd name="T7" fmla="*/ 188 h 497"/>
                  <a:gd name="T8" fmla="*/ 0 w 607"/>
                  <a:gd name="T9" fmla="*/ 339 h 497"/>
                  <a:gd name="T10" fmla="*/ 81 w 607"/>
                  <a:gd name="T11" fmla="*/ 496 h 497"/>
                  <a:gd name="T12" fmla="*/ 52 w 607"/>
                  <a:gd name="T13" fmla="*/ 497 h 497"/>
                  <a:gd name="T14" fmla="*/ 607 w 607"/>
                  <a:gd name="T15" fmla="*/ 151 h 497"/>
                  <a:gd name="T16" fmla="*/ 593 w 607"/>
                  <a:gd name="T17" fmla="*/ 177 h 497"/>
                  <a:gd name="T18" fmla="*/ 435 w 607"/>
                  <a:gd name="T19" fmla="*/ 170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7" h="497">
                    <a:moveTo>
                      <a:pt x="435" y="170"/>
                    </a:moveTo>
                    <a:cubicBezTo>
                      <a:pt x="341" y="0"/>
                      <a:pt x="341" y="0"/>
                      <a:pt x="341" y="0"/>
                    </a:cubicBezTo>
                    <a:cubicBezTo>
                      <a:pt x="340" y="0"/>
                      <a:pt x="340" y="0"/>
                      <a:pt x="340" y="0"/>
                    </a:cubicBezTo>
                    <a:cubicBezTo>
                      <a:pt x="296" y="99"/>
                      <a:pt x="202" y="172"/>
                      <a:pt x="90" y="188"/>
                    </a:cubicBezTo>
                    <a:cubicBezTo>
                      <a:pt x="0" y="339"/>
                      <a:pt x="0" y="339"/>
                      <a:pt x="0" y="339"/>
                    </a:cubicBezTo>
                    <a:cubicBezTo>
                      <a:pt x="81" y="496"/>
                      <a:pt x="81" y="496"/>
                      <a:pt x="81" y="496"/>
                    </a:cubicBezTo>
                    <a:cubicBezTo>
                      <a:pt x="71" y="497"/>
                      <a:pt x="62" y="497"/>
                      <a:pt x="52" y="497"/>
                    </a:cubicBezTo>
                    <a:cubicBezTo>
                      <a:pt x="294" y="494"/>
                      <a:pt x="504" y="354"/>
                      <a:pt x="607" y="151"/>
                    </a:cubicBezTo>
                    <a:cubicBezTo>
                      <a:pt x="602" y="160"/>
                      <a:pt x="598" y="169"/>
                      <a:pt x="593" y="177"/>
                    </a:cubicBezTo>
                    <a:lnTo>
                      <a:pt x="435" y="17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18">
                <a:extLst>
                  <a:ext uri="{FF2B5EF4-FFF2-40B4-BE49-F238E27FC236}">
                    <a16:creationId xmlns:a16="http://schemas.microsoft.com/office/drawing/2014/main" id="{AFF06AD7-EB87-4C31-BCE2-3C3F07CD10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9163" y="2830513"/>
                <a:ext cx="1296988" cy="2459038"/>
              </a:xfrm>
              <a:custGeom>
                <a:avLst/>
                <a:gdLst>
                  <a:gd name="T0" fmla="*/ 175 w 344"/>
                  <a:gd name="T1" fmla="*/ 463 h 652"/>
                  <a:gd name="T2" fmla="*/ 344 w 344"/>
                  <a:gd name="T3" fmla="*/ 449 h 652"/>
                  <a:gd name="T4" fmla="*/ 344 w 344"/>
                  <a:gd name="T5" fmla="*/ 449 h 652"/>
                  <a:gd name="T6" fmla="*/ 306 w 344"/>
                  <a:gd name="T7" fmla="*/ 296 h 652"/>
                  <a:gd name="T8" fmla="*/ 339 w 344"/>
                  <a:gd name="T9" fmla="*/ 152 h 652"/>
                  <a:gd name="T10" fmla="*/ 339 w 344"/>
                  <a:gd name="T11" fmla="*/ 153 h 652"/>
                  <a:gd name="T12" fmla="*/ 240 w 344"/>
                  <a:gd name="T13" fmla="*/ 0 h 652"/>
                  <a:gd name="T14" fmla="*/ 72 w 344"/>
                  <a:gd name="T15" fmla="*/ 5 h 652"/>
                  <a:gd name="T16" fmla="*/ 0 w 344"/>
                  <a:gd name="T17" fmla="*/ 296 h 652"/>
                  <a:gd name="T18" fmla="*/ 110 w 344"/>
                  <a:gd name="T19" fmla="*/ 652 h 652"/>
                  <a:gd name="T20" fmla="*/ 93 w 344"/>
                  <a:gd name="T21" fmla="*/ 626 h 652"/>
                  <a:gd name="T22" fmla="*/ 175 w 344"/>
                  <a:gd name="T23" fmla="*/ 463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44" h="652">
                    <a:moveTo>
                      <a:pt x="175" y="463"/>
                    </a:moveTo>
                    <a:cubicBezTo>
                      <a:pt x="344" y="449"/>
                      <a:pt x="344" y="449"/>
                      <a:pt x="344" y="449"/>
                    </a:cubicBezTo>
                    <a:cubicBezTo>
                      <a:pt x="344" y="449"/>
                      <a:pt x="344" y="449"/>
                      <a:pt x="344" y="449"/>
                    </a:cubicBezTo>
                    <a:cubicBezTo>
                      <a:pt x="319" y="403"/>
                      <a:pt x="306" y="351"/>
                      <a:pt x="306" y="296"/>
                    </a:cubicBezTo>
                    <a:cubicBezTo>
                      <a:pt x="306" y="245"/>
                      <a:pt x="318" y="196"/>
                      <a:pt x="339" y="152"/>
                    </a:cubicBezTo>
                    <a:cubicBezTo>
                      <a:pt x="339" y="153"/>
                      <a:pt x="339" y="153"/>
                      <a:pt x="339" y="153"/>
                    </a:cubicBezTo>
                    <a:cubicBezTo>
                      <a:pt x="240" y="0"/>
                      <a:pt x="240" y="0"/>
                      <a:pt x="240" y="0"/>
                    </a:cubicBezTo>
                    <a:cubicBezTo>
                      <a:pt x="72" y="5"/>
                      <a:pt x="72" y="5"/>
                      <a:pt x="72" y="5"/>
                    </a:cubicBezTo>
                    <a:cubicBezTo>
                      <a:pt x="26" y="92"/>
                      <a:pt x="0" y="191"/>
                      <a:pt x="0" y="296"/>
                    </a:cubicBezTo>
                    <a:cubicBezTo>
                      <a:pt x="0" y="428"/>
                      <a:pt x="41" y="551"/>
                      <a:pt x="110" y="652"/>
                    </a:cubicBezTo>
                    <a:cubicBezTo>
                      <a:pt x="104" y="644"/>
                      <a:pt x="99" y="635"/>
                      <a:pt x="93" y="626"/>
                    </a:cubicBezTo>
                    <a:lnTo>
                      <a:pt x="175" y="46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Rectangle 19">
                <a:extLst>
                  <a:ext uri="{FF2B5EF4-FFF2-40B4-BE49-F238E27FC236}">
                    <a16:creationId xmlns:a16="http://schemas.microsoft.com/office/drawing/2014/main" id="{1B8E7511-0F00-497C-817F-8A922BC9EF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3501" y="5289551"/>
                <a:ext cx="1588" cy="1588"/>
              </a:xfrm>
              <a:prstGeom prst="rect">
                <a:avLst/>
              </a:pr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20">
                <a:extLst>
                  <a:ext uri="{FF2B5EF4-FFF2-40B4-BE49-F238E27FC236}">
                    <a16:creationId xmlns:a16="http://schemas.microsoft.com/office/drawing/2014/main" id="{6A0BE2C4-7801-4C8A-A57A-FC189CD33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6151" y="4522788"/>
                <a:ext cx="55563" cy="95250"/>
              </a:xfrm>
              <a:custGeom>
                <a:avLst/>
                <a:gdLst>
                  <a:gd name="T0" fmla="*/ 15 w 15"/>
                  <a:gd name="T1" fmla="*/ 25 h 25"/>
                  <a:gd name="T2" fmla="*/ 0 w 15"/>
                  <a:gd name="T3" fmla="*/ 0 h 25"/>
                  <a:gd name="T4" fmla="*/ 15 w 15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25">
                    <a:moveTo>
                      <a:pt x="15" y="25"/>
                    </a:moveTo>
                    <a:cubicBezTo>
                      <a:pt x="9" y="17"/>
                      <a:pt x="4" y="8"/>
                      <a:pt x="0" y="0"/>
                    </a:cubicBezTo>
                    <a:cubicBezTo>
                      <a:pt x="4" y="8"/>
                      <a:pt x="9" y="17"/>
                      <a:pt x="15" y="25"/>
                    </a:cubicBez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Rectangle 21">
                <a:extLst>
                  <a:ext uri="{FF2B5EF4-FFF2-40B4-BE49-F238E27FC236}">
                    <a16:creationId xmlns:a16="http://schemas.microsoft.com/office/drawing/2014/main" id="{260FC513-A201-4AA8-A7E1-2C889E50A1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0626" y="2847976"/>
                <a:ext cx="1588" cy="1588"/>
              </a:xfrm>
              <a:prstGeom prst="rect">
                <a:avLst/>
              </a:pr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22">
                <a:extLst>
                  <a:ext uri="{FF2B5EF4-FFF2-40B4-BE49-F238E27FC236}">
                    <a16:creationId xmlns:a16="http://schemas.microsoft.com/office/drawing/2014/main" id="{6E6C9020-0CEF-4405-BD8A-8D58D9DF63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7101" y="3305176"/>
                <a:ext cx="57150" cy="98425"/>
              </a:xfrm>
              <a:custGeom>
                <a:avLst/>
                <a:gdLst>
                  <a:gd name="T0" fmla="*/ 0 w 15"/>
                  <a:gd name="T1" fmla="*/ 26 h 26"/>
                  <a:gd name="T2" fmla="*/ 15 w 15"/>
                  <a:gd name="T3" fmla="*/ 0 h 26"/>
                  <a:gd name="T4" fmla="*/ 0 w 15"/>
                  <a:gd name="T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26">
                    <a:moveTo>
                      <a:pt x="0" y="26"/>
                    </a:moveTo>
                    <a:cubicBezTo>
                      <a:pt x="5" y="18"/>
                      <a:pt x="10" y="9"/>
                      <a:pt x="15" y="0"/>
                    </a:cubicBezTo>
                    <a:cubicBezTo>
                      <a:pt x="10" y="9"/>
                      <a:pt x="5" y="18"/>
                      <a:pt x="0" y="26"/>
                    </a:cubicBez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23">
                <a:extLst>
                  <a:ext uri="{FF2B5EF4-FFF2-40B4-BE49-F238E27FC236}">
                    <a16:creationId xmlns:a16="http://schemas.microsoft.com/office/drawing/2014/main" id="{AD447238-0565-4E1E-9DE6-C0BCF8BB23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1051" y="63230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24">
                <a:extLst>
                  <a:ext uri="{FF2B5EF4-FFF2-40B4-BE49-F238E27FC236}">
                    <a16:creationId xmlns:a16="http://schemas.microsoft.com/office/drawing/2014/main" id="{ADF87416-5BAA-4A2B-AC8B-EE57FF4A1D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3276" y="5157788"/>
                <a:ext cx="120650" cy="11113"/>
              </a:xfrm>
              <a:custGeom>
                <a:avLst/>
                <a:gdLst>
                  <a:gd name="T0" fmla="*/ 0 w 32"/>
                  <a:gd name="T1" fmla="*/ 3 h 3"/>
                  <a:gd name="T2" fmla="*/ 0 w 32"/>
                  <a:gd name="T3" fmla="*/ 3 h 3"/>
                  <a:gd name="T4" fmla="*/ 32 w 32"/>
                  <a:gd name="T5" fmla="*/ 0 h 3"/>
                  <a:gd name="T6" fmla="*/ 32 w 32"/>
                  <a:gd name="T7" fmla="*/ 0 h 3"/>
                  <a:gd name="T8" fmla="*/ 0 w 32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1" y="3"/>
                      <a:pt x="22" y="2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2" y="2"/>
                      <a:pt x="11" y="3"/>
                      <a:pt x="0" y="3"/>
                    </a:cubicBez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25">
                <a:extLst>
                  <a:ext uri="{FF2B5EF4-FFF2-40B4-BE49-F238E27FC236}">
                    <a16:creationId xmlns:a16="http://schemas.microsoft.com/office/drawing/2014/main" id="{CF6383C4-8D10-4B3A-88E0-5214C36A9B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1513" y="2727326"/>
                <a:ext cx="82550" cy="0"/>
              </a:xfrm>
              <a:custGeom>
                <a:avLst/>
                <a:gdLst>
                  <a:gd name="T0" fmla="*/ 22 w 22"/>
                  <a:gd name="T1" fmla="*/ 0 w 22"/>
                  <a:gd name="T2" fmla="*/ 2 w 22"/>
                  <a:gd name="T3" fmla="*/ 22 w 2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2">
                    <a:moveTo>
                      <a:pt x="22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9" y="0"/>
                      <a:pt x="15" y="0"/>
                      <a:pt x="22" y="0"/>
                    </a:cubicBez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26">
                <a:extLst>
                  <a:ext uri="{FF2B5EF4-FFF2-40B4-BE49-F238E27FC236}">
                    <a16:creationId xmlns:a16="http://schemas.microsoft.com/office/drawing/2014/main" id="{102BC372-6821-4831-A39A-FE6EF8809E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4063" y="1573213"/>
                <a:ext cx="41275" cy="0"/>
              </a:xfrm>
              <a:custGeom>
                <a:avLst/>
                <a:gdLst>
                  <a:gd name="T0" fmla="*/ 11 w 11"/>
                  <a:gd name="T1" fmla="*/ 0 w 11"/>
                  <a:gd name="T2" fmla="*/ 11 w 1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1">
                    <a:moveTo>
                      <a:pt x="11" y="0"/>
                    </a:moveTo>
                    <a:cubicBezTo>
                      <a:pt x="7" y="0"/>
                      <a:pt x="3" y="0"/>
                      <a:pt x="0" y="0"/>
                    </a:cubicBezTo>
                    <a:cubicBezTo>
                      <a:pt x="3" y="0"/>
                      <a:pt x="7" y="0"/>
                      <a:pt x="11" y="0"/>
                    </a:cubicBez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27">
                <a:extLst>
                  <a:ext uri="{FF2B5EF4-FFF2-40B4-BE49-F238E27FC236}">
                    <a16:creationId xmlns:a16="http://schemas.microsoft.com/office/drawing/2014/main" id="{C36623A3-3A25-4905-B8F4-B04F05B33C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4063" y="2727326"/>
                <a:ext cx="26988" cy="0"/>
              </a:xfrm>
              <a:custGeom>
                <a:avLst/>
                <a:gdLst>
                  <a:gd name="T0" fmla="*/ 7 w 7"/>
                  <a:gd name="T1" fmla="*/ 0 w 7"/>
                  <a:gd name="T2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cubicBezTo>
                      <a:pt x="4" y="0"/>
                      <a:pt x="2" y="0"/>
                      <a:pt x="0" y="0"/>
                    </a:cubicBezTo>
                    <a:cubicBezTo>
                      <a:pt x="2" y="0"/>
                      <a:pt x="4" y="0"/>
                      <a:pt x="7" y="0"/>
                    </a:cubicBez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28">
                <a:extLst>
                  <a:ext uri="{FF2B5EF4-FFF2-40B4-BE49-F238E27FC236}">
                    <a16:creationId xmlns:a16="http://schemas.microsoft.com/office/drawing/2014/main" id="{EA7A029D-E34A-40EC-8DA2-84EB855B3C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3376" y="50180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29">
                <a:extLst>
                  <a:ext uri="{FF2B5EF4-FFF2-40B4-BE49-F238E27FC236}">
                    <a16:creationId xmlns:a16="http://schemas.microsoft.com/office/drawing/2014/main" id="{E568CFE8-4358-420B-960B-64BA170660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3888" y="4322763"/>
                <a:ext cx="22225" cy="61913"/>
              </a:xfrm>
              <a:custGeom>
                <a:avLst/>
                <a:gdLst>
                  <a:gd name="T0" fmla="*/ 6 w 6"/>
                  <a:gd name="T1" fmla="*/ 0 h 16"/>
                  <a:gd name="T2" fmla="*/ 0 w 6"/>
                  <a:gd name="T3" fmla="*/ 16 h 16"/>
                  <a:gd name="T4" fmla="*/ 6 w 6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6">
                    <a:moveTo>
                      <a:pt x="6" y="0"/>
                    </a:moveTo>
                    <a:cubicBezTo>
                      <a:pt x="4" y="6"/>
                      <a:pt x="2" y="11"/>
                      <a:pt x="0" y="16"/>
                    </a:cubicBezTo>
                    <a:cubicBezTo>
                      <a:pt x="2" y="11"/>
                      <a:pt x="4" y="6"/>
                      <a:pt x="6" y="0"/>
                    </a:cubicBez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30">
                <a:extLst>
                  <a:ext uri="{FF2B5EF4-FFF2-40B4-BE49-F238E27FC236}">
                    <a16:creationId xmlns:a16="http://schemas.microsoft.com/office/drawing/2014/main" id="{08EC02B7-75F0-4802-99C9-4902C3887C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6901" y="4445001"/>
                <a:ext cx="0" cy="3175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31">
                <a:extLst>
                  <a:ext uri="{FF2B5EF4-FFF2-40B4-BE49-F238E27FC236}">
                    <a16:creationId xmlns:a16="http://schemas.microsoft.com/office/drawing/2014/main" id="{959B996D-17A5-4CA5-A399-31855F84EE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0076" y="4384676"/>
                <a:ext cx="23813" cy="60325"/>
              </a:xfrm>
              <a:custGeom>
                <a:avLst/>
                <a:gdLst>
                  <a:gd name="T0" fmla="*/ 6 w 6"/>
                  <a:gd name="T1" fmla="*/ 0 h 16"/>
                  <a:gd name="T2" fmla="*/ 0 w 6"/>
                  <a:gd name="T3" fmla="*/ 16 h 16"/>
                  <a:gd name="T4" fmla="*/ 6 w 6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6">
                    <a:moveTo>
                      <a:pt x="6" y="0"/>
                    </a:moveTo>
                    <a:cubicBezTo>
                      <a:pt x="4" y="5"/>
                      <a:pt x="2" y="10"/>
                      <a:pt x="0" y="16"/>
                    </a:cubicBezTo>
                    <a:cubicBezTo>
                      <a:pt x="2" y="10"/>
                      <a:pt x="4" y="5"/>
                      <a:pt x="6" y="0"/>
                    </a:cubicBez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32">
                <a:extLst>
                  <a:ext uri="{FF2B5EF4-FFF2-40B4-BE49-F238E27FC236}">
                    <a16:creationId xmlns:a16="http://schemas.microsoft.com/office/drawing/2014/main" id="{51E7E413-0997-4B6A-A814-BE8D27927D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2751" y="3154363"/>
                <a:ext cx="47625" cy="60325"/>
              </a:xfrm>
              <a:custGeom>
                <a:avLst/>
                <a:gdLst>
                  <a:gd name="T0" fmla="*/ 0 w 13"/>
                  <a:gd name="T1" fmla="*/ 0 h 16"/>
                  <a:gd name="T2" fmla="*/ 13 w 13"/>
                  <a:gd name="T3" fmla="*/ 16 h 16"/>
                  <a:gd name="T4" fmla="*/ 0 w 13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6">
                    <a:moveTo>
                      <a:pt x="0" y="0"/>
                    </a:moveTo>
                    <a:cubicBezTo>
                      <a:pt x="4" y="6"/>
                      <a:pt x="9" y="11"/>
                      <a:pt x="13" y="16"/>
                    </a:cubicBezTo>
                    <a:cubicBezTo>
                      <a:pt x="9" y="11"/>
                      <a:pt x="4" y="6"/>
                      <a:pt x="0" y="0"/>
                    </a:cubicBez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3">
                <a:extLst>
                  <a:ext uri="{FF2B5EF4-FFF2-40B4-BE49-F238E27FC236}">
                    <a16:creationId xmlns:a16="http://schemas.microsoft.com/office/drawing/2014/main" id="{9E8B3A7E-BB76-4CDC-82E9-7580024553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9888" y="3108326"/>
                <a:ext cx="42863" cy="46038"/>
              </a:xfrm>
              <a:custGeom>
                <a:avLst/>
                <a:gdLst>
                  <a:gd name="T0" fmla="*/ 11 w 11"/>
                  <a:gd name="T1" fmla="*/ 12 h 12"/>
                  <a:gd name="T2" fmla="*/ 0 w 11"/>
                  <a:gd name="T3" fmla="*/ 0 h 12"/>
                  <a:gd name="T4" fmla="*/ 0 w 11"/>
                  <a:gd name="T5" fmla="*/ 0 h 12"/>
                  <a:gd name="T6" fmla="*/ 11 w 11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2">
                    <a:moveTo>
                      <a:pt x="11" y="12"/>
                    </a:moveTo>
                    <a:cubicBezTo>
                      <a:pt x="7" y="8"/>
                      <a:pt x="4" y="4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4"/>
                      <a:pt x="7" y="8"/>
                      <a:pt x="11" y="12"/>
                    </a:cubicBez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34">
                <a:extLst>
                  <a:ext uri="{FF2B5EF4-FFF2-40B4-BE49-F238E27FC236}">
                    <a16:creationId xmlns:a16="http://schemas.microsoft.com/office/drawing/2014/main" id="{72DD747F-DA6F-4C3A-B120-72D33DC76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4163" y="2787651"/>
                <a:ext cx="0" cy="476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A050456-EB25-4F41-8A9E-5F845CEE8217}"/>
                </a:ext>
              </a:extLst>
            </p:cNvPr>
            <p:cNvGrpSpPr/>
            <p:nvPr/>
          </p:nvGrpSpPr>
          <p:grpSpPr>
            <a:xfrm>
              <a:off x="3808271" y="3560895"/>
              <a:ext cx="637887" cy="635001"/>
              <a:chOff x="4926012" y="5143500"/>
              <a:chExt cx="701676" cy="698501"/>
            </a:xfrm>
            <a:solidFill>
              <a:schemeClr val="bg1"/>
            </a:solidFill>
          </p:grpSpPr>
          <p:sp>
            <p:nvSpPr>
              <p:cNvPr id="42" name="Freeform 38">
                <a:extLst>
                  <a:ext uri="{FF2B5EF4-FFF2-40B4-BE49-F238E27FC236}">
                    <a16:creationId xmlns:a16="http://schemas.microsoft.com/office/drawing/2014/main" id="{A5FBA931-B454-43FD-B722-AD07F89EC0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26012" y="5143500"/>
                <a:ext cx="493713" cy="611188"/>
              </a:xfrm>
              <a:custGeom>
                <a:avLst/>
                <a:gdLst>
                  <a:gd name="T0" fmla="*/ 223 w 265"/>
                  <a:gd name="T1" fmla="*/ 0 h 327"/>
                  <a:gd name="T2" fmla="*/ 43 w 265"/>
                  <a:gd name="T3" fmla="*/ 0 h 327"/>
                  <a:gd name="T4" fmla="*/ 0 w 265"/>
                  <a:gd name="T5" fmla="*/ 42 h 327"/>
                  <a:gd name="T6" fmla="*/ 0 w 265"/>
                  <a:gd name="T7" fmla="*/ 284 h 327"/>
                  <a:gd name="T8" fmla="*/ 43 w 265"/>
                  <a:gd name="T9" fmla="*/ 327 h 327"/>
                  <a:gd name="T10" fmla="*/ 170 w 265"/>
                  <a:gd name="T11" fmla="*/ 327 h 327"/>
                  <a:gd name="T12" fmla="*/ 149 w 265"/>
                  <a:gd name="T13" fmla="*/ 261 h 327"/>
                  <a:gd name="T14" fmla="*/ 261 w 265"/>
                  <a:gd name="T15" fmla="*/ 148 h 327"/>
                  <a:gd name="T16" fmla="*/ 265 w 265"/>
                  <a:gd name="T17" fmla="*/ 148 h 327"/>
                  <a:gd name="T18" fmla="*/ 265 w 265"/>
                  <a:gd name="T19" fmla="*/ 42 h 327"/>
                  <a:gd name="T20" fmla="*/ 223 w 265"/>
                  <a:gd name="T21" fmla="*/ 0 h 327"/>
                  <a:gd name="T22" fmla="*/ 63 w 265"/>
                  <a:gd name="T23" fmla="*/ 62 h 327"/>
                  <a:gd name="T24" fmla="*/ 125 w 265"/>
                  <a:gd name="T25" fmla="*/ 62 h 327"/>
                  <a:gd name="T26" fmla="*/ 141 w 265"/>
                  <a:gd name="T27" fmla="*/ 78 h 327"/>
                  <a:gd name="T28" fmla="*/ 125 w 265"/>
                  <a:gd name="T29" fmla="*/ 93 h 327"/>
                  <a:gd name="T30" fmla="*/ 63 w 265"/>
                  <a:gd name="T31" fmla="*/ 93 h 327"/>
                  <a:gd name="T32" fmla="*/ 47 w 265"/>
                  <a:gd name="T33" fmla="*/ 78 h 327"/>
                  <a:gd name="T34" fmla="*/ 63 w 265"/>
                  <a:gd name="T35" fmla="*/ 62 h 327"/>
                  <a:gd name="T36" fmla="*/ 141 w 265"/>
                  <a:gd name="T37" fmla="*/ 218 h 327"/>
                  <a:gd name="T38" fmla="*/ 63 w 265"/>
                  <a:gd name="T39" fmla="*/ 218 h 327"/>
                  <a:gd name="T40" fmla="*/ 47 w 265"/>
                  <a:gd name="T41" fmla="*/ 202 h 327"/>
                  <a:gd name="T42" fmla="*/ 63 w 265"/>
                  <a:gd name="T43" fmla="*/ 187 h 327"/>
                  <a:gd name="T44" fmla="*/ 141 w 265"/>
                  <a:gd name="T45" fmla="*/ 187 h 327"/>
                  <a:gd name="T46" fmla="*/ 156 w 265"/>
                  <a:gd name="T47" fmla="*/ 202 h 327"/>
                  <a:gd name="T48" fmla="*/ 141 w 265"/>
                  <a:gd name="T49" fmla="*/ 218 h 327"/>
                  <a:gd name="T50" fmla="*/ 203 w 265"/>
                  <a:gd name="T51" fmla="*/ 155 h 327"/>
                  <a:gd name="T52" fmla="*/ 63 w 265"/>
                  <a:gd name="T53" fmla="*/ 155 h 327"/>
                  <a:gd name="T54" fmla="*/ 47 w 265"/>
                  <a:gd name="T55" fmla="*/ 140 h 327"/>
                  <a:gd name="T56" fmla="*/ 63 w 265"/>
                  <a:gd name="T57" fmla="*/ 124 h 327"/>
                  <a:gd name="T58" fmla="*/ 203 w 265"/>
                  <a:gd name="T59" fmla="*/ 124 h 327"/>
                  <a:gd name="T60" fmla="*/ 219 w 265"/>
                  <a:gd name="T61" fmla="*/ 140 h 327"/>
                  <a:gd name="T62" fmla="*/ 203 w 265"/>
                  <a:gd name="T63" fmla="*/ 155 h 327"/>
                  <a:gd name="T64" fmla="*/ 203 w 265"/>
                  <a:gd name="T65" fmla="*/ 155 h 327"/>
                  <a:gd name="T66" fmla="*/ 203 w 265"/>
                  <a:gd name="T67" fmla="*/ 155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65" h="327">
                    <a:moveTo>
                      <a:pt x="223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20" y="0"/>
                      <a:pt x="0" y="19"/>
                      <a:pt x="0" y="42"/>
                    </a:cubicBezTo>
                    <a:cubicBezTo>
                      <a:pt x="0" y="284"/>
                      <a:pt x="0" y="284"/>
                      <a:pt x="0" y="284"/>
                    </a:cubicBezTo>
                    <a:cubicBezTo>
                      <a:pt x="0" y="308"/>
                      <a:pt x="20" y="327"/>
                      <a:pt x="43" y="327"/>
                    </a:cubicBezTo>
                    <a:cubicBezTo>
                      <a:pt x="170" y="327"/>
                      <a:pt x="170" y="327"/>
                      <a:pt x="170" y="327"/>
                    </a:cubicBezTo>
                    <a:cubicBezTo>
                      <a:pt x="156" y="308"/>
                      <a:pt x="149" y="285"/>
                      <a:pt x="149" y="261"/>
                    </a:cubicBezTo>
                    <a:cubicBezTo>
                      <a:pt x="149" y="198"/>
                      <a:pt x="199" y="148"/>
                      <a:pt x="261" y="148"/>
                    </a:cubicBezTo>
                    <a:cubicBezTo>
                      <a:pt x="263" y="148"/>
                      <a:pt x="264" y="148"/>
                      <a:pt x="265" y="148"/>
                    </a:cubicBezTo>
                    <a:cubicBezTo>
                      <a:pt x="265" y="42"/>
                      <a:pt x="265" y="42"/>
                      <a:pt x="265" y="42"/>
                    </a:cubicBezTo>
                    <a:cubicBezTo>
                      <a:pt x="265" y="19"/>
                      <a:pt x="246" y="0"/>
                      <a:pt x="223" y="0"/>
                    </a:cubicBezTo>
                    <a:close/>
                    <a:moveTo>
                      <a:pt x="63" y="62"/>
                    </a:moveTo>
                    <a:cubicBezTo>
                      <a:pt x="125" y="62"/>
                      <a:pt x="125" y="62"/>
                      <a:pt x="125" y="62"/>
                    </a:cubicBezTo>
                    <a:cubicBezTo>
                      <a:pt x="134" y="62"/>
                      <a:pt x="141" y="69"/>
                      <a:pt x="141" y="78"/>
                    </a:cubicBezTo>
                    <a:cubicBezTo>
                      <a:pt x="141" y="86"/>
                      <a:pt x="134" y="93"/>
                      <a:pt x="125" y="93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54" y="93"/>
                      <a:pt x="47" y="86"/>
                      <a:pt x="47" y="78"/>
                    </a:cubicBezTo>
                    <a:cubicBezTo>
                      <a:pt x="47" y="69"/>
                      <a:pt x="54" y="62"/>
                      <a:pt x="63" y="62"/>
                    </a:cubicBezTo>
                    <a:close/>
                    <a:moveTo>
                      <a:pt x="141" y="218"/>
                    </a:moveTo>
                    <a:cubicBezTo>
                      <a:pt x="63" y="218"/>
                      <a:pt x="63" y="218"/>
                      <a:pt x="63" y="218"/>
                    </a:cubicBezTo>
                    <a:cubicBezTo>
                      <a:pt x="54" y="218"/>
                      <a:pt x="47" y="211"/>
                      <a:pt x="47" y="202"/>
                    </a:cubicBezTo>
                    <a:cubicBezTo>
                      <a:pt x="47" y="194"/>
                      <a:pt x="54" y="187"/>
                      <a:pt x="63" y="187"/>
                    </a:cubicBezTo>
                    <a:cubicBezTo>
                      <a:pt x="141" y="187"/>
                      <a:pt x="141" y="187"/>
                      <a:pt x="141" y="187"/>
                    </a:cubicBezTo>
                    <a:cubicBezTo>
                      <a:pt x="149" y="187"/>
                      <a:pt x="156" y="194"/>
                      <a:pt x="156" y="202"/>
                    </a:cubicBezTo>
                    <a:cubicBezTo>
                      <a:pt x="156" y="211"/>
                      <a:pt x="149" y="218"/>
                      <a:pt x="141" y="218"/>
                    </a:cubicBezTo>
                    <a:close/>
                    <a:moveTo>
                      <a:pt x="203" y="155"/>
                    </a:moveTo>
                    <a:cubicBezTo>
                      <a:pt x="63" y="155"/>
                      <a:pt x="63" y="155"/>
                      <a:pt x="63" y="155"/>
                    </a:cubicBezTo>
                    <a:cubicBezTo>
                      <a:pt x="54" y="155"/>
                      <a:pt x="47" y="148"/>
                      <a:pt x="47" y="140"/>
                    </a:cubicBezTo>
                    <a:cubicBezTo>
                      <a:pt x="47" y="131"/>
                      <a:pt x="54" y="124"/>
                      <a:pt x="63" y="124"/>
                    </a:cubicBezTo>
                    <a:cubicBezTo>
                      <a:pt x="203" y="124"/>
                      <a:pt x="203" y="124"/>
                      <a:pt x="203" y="124"/>
                    </a:cubicBezTo>
                    <a:cubicBezTo>
                      <a:pt x="212" y="124"/>
                      <a:pt x="219" y="131"/>
                      <a:pt x="219" y="140"/>
                    </a:cubicBezTo>
                    <a:cubicBezTo>
                      <a:pt x="219" y="148"/>
                      <a:pt x="212" y="155"/>
                      <a:pt x="203" y="155"/>
                    </a:cubicBezTo>
                    <a:close/>
                    <a:moveTo>
                      <a:pt x="203" y="155"/>
                    </a:moveTo>
                    <a:cubicBezTo>
                      <a:pt x="203" y="155"/>
                      <a:pt x="203" y="155"/>
                      <a:pt x="203" y="15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39">
                <a:extLst>
                  <a:ext uri="{FF2B5EF4-FFF2-40B4-BE49-F238E27FC236}">
                    <a16:creationId xmlns:a16="http://schemas.microsoft.com/office/drawing/2014/main" id="{5372E1BB-0A5A-49F0-BD8B-699ED551F0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60975" y="5478463"/>
                <a:ext cx="304800" cy="304800"/>
              </a:xfrm>
              <a:custGeom>
                <a:avLst/>
                <a:gdLst>
                  <a:gd name="T0" fmla="*/ 81 w 163"/>
                  <a:gd name="T1" fmla="*/ 163 h 163"/>
                  <a:gd name="T2" fmla="*/ 0 w 163"/>
                  <a:gd name="T3" fmla="*/ 82 h 163"/>
                  <a:gd name="T4" fmla="*/ 81 w 163"/>
                  <a:gd name="T5" fmla="*/ 0 h 163"/>
                  <a:gd name="T6" fmla="*/ 163 w 163"/>
                  <a:gd name="T7" fmla="*/ 82 h 163"/>
                  <a:gd name="T8" fmla="*/ 81 w 163"/>
                  <a:gd name="T9" fmla="*/ 163 h 163"/>
                  <a:gd name="T10" fmla="*/ 81 w 163"/>
                  <a:gd name="T11" fmla="*/ 31 h 163"/>
                  <a:gd name="T12" fmla="*/ 31 w 163"/>
                  <a:gd name="T13" fmla="*/ 82 h 163"/>
                  <a:gd name="T14" fmla="*/ 81 w 163"/>
                  <a:gd name="T15" fmla="*/ 132 h 163"/>
                  <a:gd name="T16" fmla="*/ 132 w 163"/>
                  <a:gd name="T17" fmla="*/ 82 h 163"/>
                  <a:gd name="T18" fmla="*/ 81 w 163"/>
                  <a:gd name="T19" fmla="*/ 31 h 163"/>
                  <a:gd name="T20" fmla="*/ 81 w 163"/>
                  <a:gd name="T21" fmla="*/ 31 h 163"/>
                  <a:gd name="T22" fmla="*/ 81 w 163"/>
                  <a:gd name="T23" fmla="*/ 3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3" h="163">
                    <a:moveTo>
                      <a:pt x="81" y="163"/>
                    </a:moveTo>
                    <a:cubicBezTo>
                      <a:pt x="36" y="163"/>
                      <a:pt x="0" y="127"/>
                      <a:pt x="0" y="82"/>
                    </a:cubicBezTo>
                    <a:cubicBezTo>
                      <a:pt x="0" y="36"/>
                      <a:pt x="36" y="0"/>
                      <a:pt x="81" y="0"/>
                    </a:cubicBezTo>
                    <a:cubicBezTo>
                      <a:pt x="127" y="0"/>
                      <a:pt x="163" y="36"/>
                      <a:pt x="163" y="82"/>
                    </a:cubicBezTo>
                    <a:cubicBezTo>
                      <a:pt x="163" y="127"/>
                      <a:pt x="127" y="163"/>
                      <a:pt x="81" y="163"/>
                    </a:cubicBezTo>
                    <a:close/>
                    <a:moveTo>
                      <a:pt x="81" y="31"/>
                    </a:moveTo>
                    <a:cubicBezTo>
                      <a:pt x="54" y="31"/>
                      <a:pt x="31" y="54"/>
                      <a:pt x="31" y="82"/>
                    </a:cubicBezTo>
                    <a:cubicBezTo>
                      <a:pt x="31" y="109"/>
                      <a:pt x="54" y="132"/>
                      <a:pt x="81" y="132"/>
                    </a:cubicBezTo>
                    <a:cubicBezTo>
                      <a:pt x="109" y="132"/>
                      <a:pt x="132" y="109"/>
                      <a:pt x="132" y="82"/>
                    </a:cubicBezTo>
                    <a:cubicBezTo>
                      <a:pt x="132" y="54"/>
                      <a:pt x="109" y="31"/>
                      <a:pt x="81" y="31"/>
                    </a:cubicBezTo>
                    <a:close/>
                    <a:moveTo>
                      <a:pt x="81" y="31"/>
                    </a:moveTo>
                    <a:cubicBezTo>
                      <a:pt x="81" y="31"/>
                      <a:pt x="81" y="31"/>
                      <a:pt x="81" y="3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40">
                <a:extLst>
                  <a:ext uri="{FF2B5EF4-FFF2-40B4-BE49-F238E27FC236}">
                    <a16:creationId xmlns:a16="http://schemas.microsoft.com/office/drawing/2014/main" id="{077F7FFE-D70C-42A1-92C6-894F0ADA46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68938" y="5684838"/>
                <a:ext cx="158750" cy="157163"/>
              </a:xfrm>
              <a:custGeom>
                <a:avLst/>
                <a:gdLst>
                  <a:gd name="T0" fmla="*/ 68 w 85"/>
                  <a:gd name="T1" fmla="*/ 84 h 84"/>
                  <a:gd name="T2" fmla="*/ 57 w 85"/>
                  <a:gd name="T3" fmla="*/ 79 h 84"/>
                  <a:gd name="T4" fmla="*/ 6 w 85"/>
                  <a:gd name="T5" fmla="*/ 28 h 84"/>
                  <a:gd name="T6" fmla="*/ 6 w 85"/>
                  <a:gd name="T7" fmla="*/ 6 h 84"/>
                  <a:gd name="T8" fmla="*/ 28 w 85"/>
                  <a:gd name="T9" fmla="*/ 6 h 84"/>
                  <a:gd name="T10" fmla="*/ 79 w 85"/>
                  <a:gd name="T11" fmla="*/ 57 h 84"/>
                  <a:gd name="T12" fmla="*/ 79 w 85"/>
                  <a:gd name="T13" fmla="*/ 79 h 84"/>
                  <a:gd name="T14" fmla="*/ 68 w 85"/>
                  <a:gd name="T15" fmla="*/ 84 h 84"/>
                  <a:gd name="T16" fmla="*/ 68 w 85"/>
                  <a:gd name="T17" fmla="*/ 84 h 84"/>
                  <a:gd name="T18" fmla="*/ 68 w 85"/>
                  <a:gd name="T1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5" h="84">
                    <a:moveTo>
                      <a:pt x="68" y="84"/>
                    </a:moveTo>
                    <a:cubicBezTo>
                      <a:pt x="64" y="84"/>
                      <a:pt x="60" y="82"/>
                      <a:pt x="57" y="79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0" y="22"/>
                      <a:pt x="0" y="12"/>
                      <a:pt x="6" y="6"/>
                    </a:cubicBezTo>
                    <a:cubicBezTo>
                      <a:pt x="12" y="0"/>
                      <a:pt x="22" y="0"/>
                      <a:pt x="28" y="6"/>
                    </a:cubicBezTo>
                    <a:cubicBezTo>
                      <a:pt x="79" y="57"/>
                      <a:pt x="79" y="57"/>
                      <a:pt x="79" y="57"/>
                    </a:cubicBezTo>
                    <a:cubicBezTo>
                      <a:pt x="85" y="63"/>
                      <a:pt x="85" y="73"/>
                      <a:pt x="79" y="79"/>
                    </a:cubicBezTo>
                    <a:cubicBezTo>
                      <a:pt x="76" y="82"/>
                      <a:pt x="72" y="84"/>
                      <a:pt x="68" y="84"/>
                    </a:cubicBezTo>
                    <a:close/>
                    <a:moveTo>
                      <a:pt x="68" y="84"/>
                    </a:moveTo>
                    <a:cubicBezTo>
                      <a:pt x="68" y="84"/>
                      <a:pt x="68" y="84"/>
                      <a:pt x="68" y="8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232F903-DD5A-449B-9D32-57F851B3B9BA}"/>
                </a:ext>
              </a:extLst>
            </p:cNvPr>
            <p:cNvGrpSpPr/>
            <p:nvPr/>
          </p:nvGrpSpPr>
          <p:grpSpPr>
            <a:xfrm>
              <a:off x="6222353" y="2322584"/>
              <a:ext cx="635000" cy="636444"/>
              <a:chOff x="8047038" y="2360613"/>
              <a:chExt cx="698500" cy="700088"/>
            </a:xfrm>
            <a:solidFill>
              <a:schemeClr val="bg1"/>
            </a:solidFill>
          </p:grpSpPr>
          <p:sp>
            <p:nvSpPr>
              <p:cNvPr id="36" name="Freeform 41">
                <a:extLst>
                  <a:ext uri="{FF2B5EF4-FFF2-40B4-BE49-F238E27FC236}">
                    <a16:creationId xmlns:a16="http://schemas.microsoft.com/office/drawing/2014/main" id="{B10D657F-1EE2-4D88-8C1A-4BCC7A6740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047038" y="2447925"/>
                <a:ext cx="512763" cy="525463"/>
              </a:xfrm>
              <a:custGeom>
                <a:avLst/>
                <a:gdLst>
                  <a:gd name="T0" fmla="*/ 261 w 275"/>
                  <a:gd name="T1" fmla="*/ 70 h 281"/>
                  <a:gd name="T2" fmla="*/ 244 w 275"/>
                  <a:gd name="T3" fmla="*/ 87 h 281"/>
                  <a:gd name="T4" fmla="*/ 251 w 275"/>
                  <a:gd name="T5" fmla="*/ 104 h 281"/>
                  <a:gd name="T6" fmla="*/ 273 w 275"/>
                  <a:gd name="T7" fmla="*/ 102 h 281"/>
                  <a:gd name="T8" fmla="*/ 275 w 275"/>
                  <a:gd name="T9" fmla="*/ 102 h 281"/>
                  <a:gd name="T10" fmla="*/ 261 w 275"/>
                  <a:gd name="T11" fmla="*/ 70 h 281"/>
                  <a:gd name="T12" fmla="*/ 0 w 275"/>
                  <a:gd name="T13" fmla="*/ 141 h 281"/>
                  <a:gd name="T14" fmla="*/ 140 w 275"/>
                  <a:gd name="T15" fmla="*/ 281 h 281"/>
                  <a:gd name="T16" fmla="*/ 160 w 275"/>
                  <a:gd name="T17" fmla="*/ 279 h 281"/>
                  <a:gd name="T18" fmla="*/ 152 w 275"/>
                  <a:gd name="T19" fmla="*/ 257 h 281"/>
                  <a:gd name="T20" fmla="*/ 140 w 275"/>
                  <a:gd name="T21" fmla="*/ 257 h 281"/>
                  <a:gd name="T22" fmla="*/ 24 w 275"/>
                  <a:gd name="T23" fmla="*/ 141 h 281"/>
                  <a:gd name="T24" fmla="*/ 140 w 275"/>
                  <a:gd name="T25" fmla="*/ 24 h 281"/>
                  <a:gd name="T26" fmla="*/ 194 w 275"/>
                  <a:gd name="T27" fmla="*/ 37 h 281"/>
                  <a:gd name="T28" fmla="*/ 212 w 275"/>
                  <a:gd name="T29" fmla="*/ 20 h 281"/>
                  <a:gd name="T30" fmla="*/ 140 w 275"/>
                  <a:gd name="T31" fmla="*/ 0 h 281"/>
                  <a:gd name="T32" fmla="*/ 0 w 275"/>
                  <a:gd name="T33" fmla="*/ 141 h 281"/>
                  <a:gd name="T34" fmla="*/ 0 w 275"/>
                  <a:gd name="T35" fmla="*/ 141 h 281"/>
                  <a:gd name="T36" fmla="*/ 0 w 275"/>
                  <a:gd name="T37" fmla="*/ 14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5" h="281">
                    <a:moveTo>
                      <a:pt x="261" y="70"/>
                    </a:moveTo>
                    <a:cubicBezTo>
                      <a:pt x="244" y="87"/>
                      <a:pt x="244" y="87"/>
                      <a:pt x="244" y="87"/>
                    </a:cubicBezTo>
                    <a:cubicBezTo>
                      <a:pt x="247" y="92"/>
                      <a:pt x="249" y="98"/>
                      <a:pt x="251" y="104"/>
                    </a:cubicBezTo>
                    <a:cubicBezTo>
                      <a:pt x="258" y="102"/>
                      <a:pt x="265" y="102"/>
                      <a:pt x="273" y="102"/>
                    </a:cubicBezTo>
                    <a:cubicBezTo>
                      <a:pt x="275" y="102"/>
                      <a:pt x="275" y="102"/>
                      <a:pt x="275" y="102"/>
                    </a:cubicBezTo>
                    <a:cubicBezTo>
                      <a:pt x="272" y="90"/>
                      <a:pt x="267" y="80"/>
                      <a:pt x="261" y="70"/>
                    </a:cubicBezTo>
                    <a:close/>
                    <a:moveTo>
                      <a:pt x="0" y="141"/>
                    </a:moveTo>
                    <a:cubicBezTo>
                      <a:pt x="0" y="218"/>
                      <a:pt x="63" y="281"/>
                      <a:pt x="140" y="281"/>
                    </a:cubicBezTo>
                    <a:cubicBezTo>
                      <a:pt x="147" y="281"/>
                      <a:pt x="154" y="280"/>
                      <a:pt x="160" y="279"/>
                    </a:cubicBezTo>
                    <a:cubicBezTo>
                      <a:pt x="157" y="272"/>
                      <a:pt x="154" y="265"/>
                      <a:pt x="152" y="257"/>
                    </a:cubicBezTo>
                    <a:cubicBezTo>
                      <a:pt x="148" y="257"/>
                      <a:pt x="144" y="257"/>
                      <a:pt x="140" y="257"/>
                    </a:cubicBezTo>
                    <a:cubicBezTo>
                      <a:pt x="76" y="257"/>
                      <a:pt x="24" y="205"/>
                      <a:pt x="24" y="141"/>
                    </a:cubicBezTo>
                    <a:cubicBezTo>
                      <a:pt x="24" y="76"/>
                      <a:pt x="76" y="24"/>
                      <a:pt x="140" y="24"/>
                    </a:cubicBezTo>
                    <a:cubicBezTo>
                      <a:pt x="160" y="24"/>
                      <a:pt x="178" y="29"/>
                      <a:pt x="194" y="37"/>
                    </a:cubicBezTo>
                    <a:cubicBezTo>
                      <a:pt x="212" y="20"/>
                      <a:pt x="212" y="20"/>
                      <a:pt x="212" y="20"/>
                    </a:cubicBezTo>
                    <a:cubicBezTo>
                      <a:pt x="191" y="8"/>
                      <a:pt x="166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lose/>
                    <a:moveTo>
                      <a:pt x="0" y="141"/>
                    </a:moveTo>
                    <a:cubicBezTo>
                      <a:pt x="0" y="141"/>
                      <a:pt x="0" y="141"/>
                      <a:pt x="0" y="1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42">
                <a:extLst>
                  <a:ext uri="{FF2B5EF4-FFF2-40B4-BE49-F238E27FC236}">
                    <a16:creationId xmlns:a16="http://schemas.microsoft.com/office/drawing/2014/main" id="{A7012C59-9AED-4A4E-A44A-F4B0CF3206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50225" y="2551113"/>
                <a:ext cx="215900" cy="319088"/>
              </a:xfrm>
              <a:custGeom>
                <a:avLst/>
                <a:gdLst>
                  <a:gd name="T0" fmla="*/ 0 w 116"/>
                  <a:gd name="T1" fmla="*/ 86 h 171"/>
                  <a:gd name="T2" fmla="*/ 85 w 116"/>
                  <a:gd name="T3" fmla="*/ 171 h 171"/>
                  <a:gd name="T4" fmla="*/ 93 w 116"/>
                  <a:gd name="T5" fmla="*/ 171 h 171"/>
                  <a:gd name="T6" fmla="*/ 96 w 116"/>
                  <a:gd name="T7" fmla="*/ 147 h 171"/>
                  <a:gd name="T8" fmla="*/ 85 w 116"/>
                  <a:gd name="T9" fmla="*/ 148 h 171"/>
                  <a:gd name="T10" fmla="*/ 23 w 116"/>
                  <a:gd name="T11" fmla="*/ 86 h 171"/>
                  <a:gd name="T12" fmla="*/ 85 w 116"/>
                  <a:gd name="T13" fmla="*/ 23 h 171"/>
                  <a:gd name="T14" fmla="*/ 97 w 116"/>
                  <a:gd name="T15" fmla="*/ 25 h 171"/>
                  <a:gd name="T16" fmla="*/ 116 w 116"/>
                  <a:gd name="T17" fmla="*/ 6 h 171"/>
                  <a:gd name="T18" fmla="*/ 85 w 116"/>
                  <a:gd name="T19" fmla="*/ 0 h 171"/>
                  <a:gd name="T20" fmla="*/ 0 w 116"/>
                  <a:gd name="T21" fmla="*/ 86 h 171"/>
                  <a:gd name="T22" fmla="*/ 0 w 116"/>
                  <a:gd name="T23" fmla="*/ 86 h 171"/>
                  <a:gd name="T24" fmla="*/ 0 w 116"/>
                  <a:gd name="T25" fmla="*/ 86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" h="171">
                    <a:moveTo>
                      <a:pt x="0" y="86"/>
                    </a:moveTo>
                    <a:cubicBezTo>
                      <a:pt x="0" y="133"/>
                      <a:pt x="38" y="171"/>
                      <a:pt x="85" y="171"/>
                    </a:cubicBezTo>
                    <a:cubicBezTo>
                      <a:pt x="88" y="171"/>
                      <a:pt x="91" y="171"/>
                      <a:pt x="93" y="171"/>
                    </a:cubicBezTo>
                    <a:cubicBezTo>
                      <a:pt x="93" y="163"/>
                      <a:pt x="94" y="155"/>
                      <a:pt x="96" y="147"/>
                    </a:cubicBezTo>
                    <a:cubicBezTo>
                      <a:pt x="92" y="148"/>
                      <a:pt x="89" y="148"/>
                      <a:pt x="85" y="148"/>
                    </a:cubicBezTo>
                    <a:cubicBezTo>
                      <a:pt x="51" y="148"/>
                      <a:pt x="23" y="120"/>
                      <a:pt x="23" y="86"/>
                    </a:cubicBezTo>
                    <a:cubicBezTo>
                      <a:pt x="23" y="51"/>
                      <a:pt x="51" y="23"/>
                      <a:pt x="85" y="23"/>
                    </a:cubicBezTo>
                    <a:cubicBezTo>
                      <a:pt x="89" y="23"/>
                      <a:pt x="93" y="24"/>
                      <a:pt x="97" y="25"/>
                    </a:cubicBezTo>
                    <a:cubicBezTo>
                      <a:pt x="116" y="6"/>
                      <a:pt x="116" y="6"/>
                      <a:pt x="116" y="6"/>
                    </a:cubicBezTo>
                    <a:cubicBezTo>
                      <a:pt x="106" y="2"/>
                      <a:pt x="96" y="0"/>
                      <a:pt x="85" y="0"/>
                    </a:cubicBezTo>
                    <a:cubicBezTo>
                      <a:pt x="38" y="0"/>
                      <a:pt x="0" y="38"/>
                      <a:pt x="0" y="86"/>
                    </a:cubicBezTo>
                    <a:close/>
                    <a:moveTo>
                      <a:pt x="0" y="86"/>
                    </a:moveTo>
                    <a:cubicBezTo>
                      <a:pt x="0" y="86"/>
                      <a:pt x="0" y="86"/>
                      <a:pt x="0" y="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43">
                <a:extLst>
                  <a:ext uri="{FF2B5EF4-FFF2-40B4-BE49-F238E27FC236}">
                    <a16:creationId xmlns:a16="http://schemas.microsoft.com/office/drawing/2014/main" id="{1D25A0BA-E3AE-4365-9A29-CA25D6FEA0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50238" y="2651125"/>
                <a:ext cx="117475" cy="117475"/>
              </a:xfrm>
              <a:custGeom>
                <a:avLst/>
                <a:gdLst>
                  <a:gd name="T0" fmla="*/ 31 w 63"/>
                  <a:gd name="T1" fmla="*/ 0 h 63"/>
                  <a:gd name="T2" fmla="*/ 0 w 63"/>
                  <a:gd name="T3" fmla="*/ 32 h 63"/>
                  <a:gd name="T4" fmla="*/ 31 w 63"/>
                  <a:gd name="T5" fmla="*/ 63 h 63"/>
                  <a:gd name="T6" fmla="*/ 63 w 63"/>
                  <a:gd name="T7" fmla="*/ 32 h 63"/>
                  <a:gd name="T8" fmla="*/ 31 w 63"/>
                  <a:gd name="T9" fmla="*/ 0 h 63"/>
                  <a:gd name="T10" fmla="*/ 31 w 63"/>
                  <a:gd name="T11" fmla="*/ 39 h 63"/>
                  <a:gd name="T12" fmla="*/ 24 w 63"/>
                  <a:gd name="T13" fmla="*/ 32 h 63"/>
                  <a:gd name="T14" fmla="*/ 31 w 63"/>
                  <a:gd name="T15" fmla="*/ 24 h 63"/>
                  <a:gd name="T16" fmla="*/ 39 w 63"/>
                  <a:gd name="T17" fmla="*/ 32 h 63"/>
                  <a:gd name="T18" fmla="*/ 31 w 63"/>
                  <a:gd name="T19" fmla="*/ 39 h 63"/>
                  <a:gd name="T20" fmla="*/ 31 w 63"/>
                  <a:gd name="T21" fmla="*/ 39 h 63"/>
                  <a:gd name="T22" fmla="*/ 31 w 63"/>
                  <a:gd name="T23" fmla="*/ 3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63">
                    <a:moveTo>
                      <a:pt x="31" y="0"/>
                    </a:moveTo>
                    <a:cubicBezTo>
                      <a:pt x="14" y="0"/>
                      <a:pt x="0" y="14"/>
                      <a:pt x="0" y="32"/>
                    </a:cubicBezTo>
                    <a:cubicBezTo>
                      <a:pt x="0" y="49"/>
                      <a:pt x="14" y="63"/>
                      <a:pt x="31" y="63"/>
                    </a:cubicBezTo>
                    <a:cubicBezTo>
                      <a:pt x="49" y="63"/>
                      <a:pt x="63" y="49"/>
                      <a:pt x="63" y="32"/>
                    </a:cubicBezTo>
                    <a:cubicBezTo>
                      <a:pt x="63" y="14"/>
                      <a:pt x="49" y="0"/>
                      <a:pt x="31" y="0"/>
                    </a:cubicBezTo>
                    <a:close/>
                    <a:moveTo>
                      <a:pt x="31" y="39"/>
                    </a:moveTo>
                    <a:cubicBezTo>
                      <a:pt x="27" y="39"/>
                      <a:pt x="24" y="36"/>
                      <a:pt x="24" y="32"/>
                    </a:cubicBezTo>
                    <a:cubicBezTo>
                      <a:pt x="24" y="27"/>
                      <a:pt x="27" y="24"/>
                      <a:pt x="31" y="24"/>
                    </a:cubicBezTo>
                    <a:cubicBezTo>
                      <a:pt x="36" y="24"/>
                      <a:pt x="39" y="27"/>
                      <a:pt x="39" y="32"/>
                    </a:cubicBezTo>
                    <a:cubicBezTo>
                      <a:pt x="39" y="36"/>
                      <a:pt x="36" y="39"/>
                      <a:pt x="31" y="39"/>
                    </a:cubicBezTo>
                    <a:close/>
                    <a:moveTo>
                      <a:pt x="31" y="39"/>
                    </a:moveTo>
                    <a:cubicBezTo>
                      <a:pt x="31" y="39"/>
                      <a:pt x="31" y="39"/>
                      <a:pt x="31" y="3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44">
                <a:extLst>
                  <a:ext uri="{FF2B5EF4-FFF2-40B4-BE49-F238E27FC236}">
                    <a16:creationId xmlns:a16="http://schemas.microsoft.com/office/drawing/2014/main" id="{F58C27B2-36C6-4057-B295-4A6D05E8907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85163" y="2497138"/>
                <a:ext cx="238125" cy="234950"/>
              </a:xfrm>
              <a:custGeom>
                <a:avLst/>
                <a:gdLst>
                  <a:gd name="T0" fmla="*/ 13 w 127"/>
                  <a:gd name="T1" fmla="*/ 126 h 126"/>
                  <a:gd name="T2" fmla="*/ 4 w 127"/>
                  <a:gd name="T3" fmla="*/ 123 h 126"/>
                  <a:gd name="T4" fmla="*/ 4 w 127"/>
                  <a:gd name="T5" fmla="*/ 106 h 126"/>
                  <a:gd name="T6" fmla="*/ 106 w 127"/>
                  <a:gd name="T7" fmla="*/ 5 h 126"/>
                  <a:gd name="T8" fmla="*/ 122 w 127"/>
                  <a:gd name="T9" fmla="*/ 5 h 126"/>
                  <a:gd name="T10" fmla="*/ 122 w 127"/>
                  <a:gd name="T11" fmla="*/ 22 h 126"/>
                  <a:gd name="T12" fmla="*/ 21 w 127"/>
                  <a:gd name="T13" fmla="*/ 123 h 126"/>
                  <a:gd name="T14" fmla="*/ 13 w 127"/>
                  <a:gd name="T15" fmla="*/ 126 h 126"/>
                  <a:gd name="T16" fmla="*/ 13 w 127"/>
                  <a:gd name="T17" fmla="*/ 126 h 126"/>
                  <a:gd name="T18" fmla="*/ 13 w 127"/>
                  <a:gd name="T19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7" h="126">
                    <a:moveTo>
                      <a:pt x="13" y="126"/>
                    </a:moveTo>
                    <a:cubicBezTo>
                      <a:pt x="10" y="126"/>
                      <a:pt x="7" y="125"/>
                      <a:pt x="4" y="123"/>
                    </a:cubicBezTo>
                    <a:cubicBezTo>
                      <a:pt x="0" y="118"/>
                      <a:pt x="0" y="111"/>
                      <a:pt x="4" y="106"/>
                    </a:cubicBezTo>
                    <a:cubicBezTo>
                      <a:pt x="106" y="5"/>
                      <a:pt x="106" y="5"/>
                      <a:pt x="106" y="5"/>
                    </a:cubicBezTo>
                    <a:cubicBezTo>
                      <a:pt x="110" y="0"/>
                      <a:pt x="118" y="0"/>
                      <a:pt x="122" y="5"/>
                    </a:cubicBezTo>
                    <a:cubicBezTo>
                      <a:pt x="127" y="10"/>
                      <a:pt x="127" y="17"/>
                      <a:pt x="122" y="22"/>
                    </a:cubicBezTo>
                    <a:cubicBezTo>
                      <a:pt x="21" y="123"/>
                      <a:pt x="21" y="123"/>
                      <a:pt x="21" y="123"/>
                    </a:cubicBezTo>
                    <a:cubicBezTo>
                      <a:pt x="19" y="125"/>
                      <a:pt x="16" y="126"/>
                      <a:pt x="13" y="126"/>
                    </a:cubicBezTo>
                    <a:close/>
                    <a:moveTo>
                      <a:pt x="13" y="126"/>
                    </a:moveTo>
                    <a:cubicBezTo>
                      <a:pt x="13" y="126"/>
                      <a:pt x="13" y="126"/>
                      <a:pt x="13" y="12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45">
                <a:extLst>
                  <a:ext uri="{FF2B5EF4-FFF2-40B4-BE49-F238E27FC236}">
                    <a16:creationId xmlns:a16="http://schemas.microsoft.com/office/drawing/2014/main" id="{B593FBF0-F322-412D-AD85-5A3D7BD3C9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83600" y="2360613"/>
                <a:ext cx="176213" cy="174625"/>
              </a:xfrm>
              <a:custGeom>
                <a:avLst/>
                <a:gdLst>
                  <a:gd name="T0" fmla="*/ 51 w 94"/>
                  <a:gd name="T1" fmla="*/ 94 h 94"/>
                  <a:gd name="T2" fmla="*/ 12 w 94"/>
                  <a:gd name="T3" fmla="*/ 94 h 94"/>
                  <a:gd name="T4" fmla="*/ 0 w 94"/>
                  <a:gd name="T5" fmla="*/ 82 h 94"/>
                  <a:gd name="T6" fmla="*/ 0 w 94"/>
                  <a:gd name="T7" fmla="*/ 43 h 94"/>
                  <a:gd name="T8" fmla="*/ 3 w 94"/>
                  <a:gd name="T9" fmla="*/ 35 h 94"/>
                  <a:gd name="T10" fmla="*/ 35 w 94"/>
                  <a:gd name="T11" fmla="*/ 4 h 94"/>
                  <a:gd name="T12" fmla="*/ 47 w 94"/>
                  <a:gd name="T13" fmla="*/ 2 h 94"/>
                  <a:gd name="T14" fmla="*/ 55 w 94"/>
                  <a:gd name="T15" fmla="*/ 12 h 94"/>
                  <a:gd name="T16" fmla="*/ 55 w 94"/>
                  <a:gd name="T17" fmla="*/ 40 h 94"/>
                  <a:gd name="T18" fmla="*/ 82 w 94"/>
                  <a:gd name="T19" fmla="*/ 40 h 94"/>
                  <a:gd name="T20" fmla="*/ 93 w 94"/>
                  <a:gd name="T21" fmla="*/ 47 h 94"/>
                  <a:gd name="T22" fmla="*/ 90 w 94"/>
                  <a:gd name="T23" fmla="*/ 60 h 94"/>
                  <a:gd name="T24" fmla="*/ 59 w 94"/>
                  <a:gd name="T25" fmla="*/ 91 h 94"/>
                  <a:gd name="T26" fmla="*/ 51 w 94"/>
                  <a:gd name="T27" fmla="*/ 94 h 94"/>
                  <a:gd name="T28" fmla="*/ 51 w 94"/>
                  <a:gd name="T29" fmla="*/ 94 h 94"/>
                  <a:gd name="T30" fmla="*/ 51 w 94"/>
                  <a:gd name="T3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4" h="94">
                    <a:moveTo>
                      <a:pt x="51" y="94"/>
                    </a:moveTo>
                    <a:cubicBezTo>
                      <a:pt x="12" y="94"/>
                      <a:pt x="12" y="94"/>
                      <a:pt x="12" y="94"/>
                    </a:cubicBezTo>
                    <a:cubicBezTo>
                      <a:pt x="5" y="94"/>
                      <a:pt x="0" y="89"/>
                      <a:pt x="0" y="82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0"/>
                      <a:pt x="1" y="37"/>
                      <a:pt x="3" y="35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8" y="1"/>
                      <a:pt x="43" y="0"/>
                      <a:pt x="47" y="2"/>
                    </a:cubicBezTo>
                    <a:cubicBezTo>
                      <a:pt x="52" y="3"/>
                      <a:pt x="55" y="8"/>
                      <a:pt x="55" y="12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82" y="40"/>
                      <a:pt x="82" y="40"/>
                      <a:pt x="82" y="40"/>
                    </a:cubicBezTo>
                    <a:cubicBezTo>
                      <a:pt x="87" y="40"/>
                      <a:pt x="91" y="42"/>
                      <a:pt x="93" y="47"/>
                    </a:cubicBezTo>
                    <a:cubicBezTo>
                      <a:pt x="94" y="51"/>
                      <a:pt x="93" y="56"/>
                      <a:pt x="90" y="60"/>
                    </a:cubicBezTo>
                    <a:cubicBezTo>
                      <a:pt x="59" y="91"/>
                      <a:pt x="59" y="91"/>
                      <a:pt x="59" y="91"/>
                    </a:cubicBezTo>
                    <a:cubicBezTo>
                      <a:pt x="57" y="93"/>
                      <a:pt x="54" y="94"/>
                      <a:pt x="51" y="94"/>
                    </a:cubicBezTo>
                    <a:close/>
                    <a:moveTo>
                      <a:pt x="51" y="94"/>
                    </a:moveTo>
                    <a:cubicBezTo>
                      <a:pt x="51" y="94"/>
                      <a:pt x="51" y="94"/>
                      <a:pt x="51" y="9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46">
                <a:extLst>
                  <a:ext uri="{FF2B5EF4-FFF2-40B4-BE49-F238E27FC236}">
                    <a16:creationId xmlns:a16="http://schemas.microsoft.com/office/drawing/2014/main" id="{7B91A953-801C-4E90-A71F-7FF776475B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67713" y="2681288"/>
                <a:ext cx="377825" cy="379413"/>
              </a:xfrm>
              <a:custGeom>
                <a:avLst/>
                <a:gdLst>
                  <a:gd name="T0" fmla="*/ 101 w 202"/>
                  <a:gd name="T1" fmla="*/ 0 h 203"/>
                  <a:gd name="T2" fmla="*/ 0 w 202"/>
                  <a:gd name="T3" fmla="*/ 101 h 203"/>
                  <a:gd name="T4" fmla="*/ 101 w 202"/>
                  <a:gd name="T5" fmla="*/ 203 h 203"/>
                  <a:gd name="T6" fmla="*/ 202 w 202"/>
                  <a:gd name="T7" fmla="*/ 101 h 203"/>
                  <a:gd name="T8" fmla="*/ 101 w 202"/>
                  <a:gd name="T9" fmla="*/ 0 h 203"/>
                  <a:gd name="T10" fmla="*/ 145 w 202"/>
                  <a:gd name="T11" fmla="*/ 82 h 203"/>
                  <a:gd name="T12" fmla="*/ 94 w 202"/>
                  <a:gd name="T13" fmla="*/ 136 h 203"/>
                  <a:gd name="T14" fmla="*/ 85 w 202"/>
                  <a:gd name="T15" fmla="*/ 140 h 203"/>
                  <a:gd name="T16" fmla="*/ 78 w 202"/>
                  <a:gd name="T17" fmla="*/ 137 h 203"/>
                  <a:gd name="T18" fmla="*/ 51 w 202"/>
                  <a:gd name="T19" fmla="*/ 114 h 203"/>
                  <a:gd name="T20" fmla="*/ 49 w 202"/>
                  <a:gd name="T21" fmla="*/ 98 h 203"/>
                  <a:gd name="T22" fmla="*/ 66 w 202"/>
                  <a:gd name="T23" fmla="*/ 96 h 203"/>
                  <a:gd name="T24" fmla="*/ 84 w 202"/>
                  <a:gd name="T25" fmla="*/ 112 h 203"/>
                  <a:gd name="T26" fmla="*/ 127 w 202"/>
                  <a:gd name="T27" fmla="*/ 66 h 203"/>
                  <a:gd name="T28" fmla="*/ 144 w 202"/>
                  <a:gd name="T29" fmla="*/ 65 h 203"/>
                  <a:gd name="T30" fmla="*/ 145 w 202"/>
                  <a:gd name="T31" fmla="*/ 82 h 203"/>
                  <a:gd name="T32" fmla="*/ 145 w 202"/>
                  <a:gd name="T33" fmla="*/ 82 h 203"/>
                  <a:gd name="T34" fmla="*/ 145 w 202"/>
                  <a:gd name="T35" fmla="*/ 82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2" h="203">
                    <a:moveTo>
                      <a:pt x="101" y="0"/>
                    </a:moveTo>
                    <a:cubicBezTo>
                      <a:pt x="45" y="0"/>
                      <a:pt x="0" y="45"/>
                      <a:pt x="0" y="101"/>
                    </a:cubicBezTo>
                    <a:cubicBezTo>
                      <a:pt x="0" y="157"/>
                      <a:pt x="45" y="203"/>
                      <a:pt x="101" y="203"/>
                    </a:cubicBezTo>
                    <a:cubicBezTo>
                      <a:pt x="157" y="203"/>
                      <a:pt x="202" y="157"/>
                      <a:pt x="202" y="101"/>
                    </a:cubicBezTo>
                    <a:cubicBezTo>
                      <a:pt x="202" y="45"/>
                      <a:pt x="157" y="0"/>
                      <a:pt x="101" y="0"/>
                    </a:cubicBezTo>
                    <a:close/>
                    <a:moveTo>
                      <a:pt x="145" y="82"/>
                    </a:moveTo>
                    <a:cubicBezTo>
                      <a:pt x="94" y="136"/>
                      <a:pt x="94" y="136"/>
                      <a:pt x="94" y="136"/>
                    </a:cubicBezTo>
                    <a:cubicBezTo>
                      <a:pt x="92" y="139"/>
                      <a:pt x="89" y="140"/>
                      <a:pt x="85" y="140"/>
                    </a:cubicBezTo>
                    <a:cubicBezTo>
                      <a:pt x="83" y="140"/>
                      <a:pt x="80" y="139"/>
                      <a:pt x="78" y="137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46" y="110"/>
                      <a:pt x="45" y="102"/>
                      <a:pt x="49" y="98"/>
                    </a:cubicBezTo>
                    <a:cubicBezTo>
                      <a:pt x="53" y="93"/>
                      <a:pt x="61" y="92"/>
                      <a:pt x="66" y="96"/>
                    </a:cubicBezTo>
                    <a:cubicBezTo>
                      <a:pt x="84" y="112"/>
                      <a:pt x="84" y="112"/>
                      <a:pt x="84" y="112"/>
                    </a:cubicBezTo>
                    <a:cubicBezTo>
                      <a:pt x="127" y="66"/>
                      <a:pt x="127" y="66"/>
                      <a:pt x="127" y="66"/>
                    </a:cubicBezTo>
                    <a:cubicBezTo>
                      <a:pt x="132" y="61"/>
                      <a:pt x="139" y="61"/>
                      <a:pt x="144" y="65"/>
                    </a:cubicBezTo>
                    <a:cubicBezTo>
                      <a:pt x="149" y="70"/>
                      <a:pt x="149" y="77"/>
                      <a:pt x="145" y="82"/>
                    </a:cubicBezTo>
                    <a:close/>
                    <a:moveTo>
                      <a:pt x="145" y="82"/>
                    </a:moveTo>
                    <a:cubicBezTo>
                      <a:pt x="145" y="82"/>
                      <a:pt x="145" y="82"/>
                      <a:pt x="145" y="8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2E9ED1F-9991-42F3-88DD-DBA78FA8B089}"/>
                </a:ext>
              </a:extLst>
            </p:cNvPr>
            <p:cNvGrpSpPr/>
            <p:nvPr/>
          </p:nvGrpSpPr>
          <p:grpSpPr>
            <a:xfrm>
              <a:off x="4743444" y="2189466"/>
              <a:ext cx="639330" cy="635001"/>
              <a:chOff x="6994525" y="3343275"/>
              <a:chExt cx="703263" cy="698501"/>
            </a:xfrm>
            <a:solidFill>
              <a:schemeClr val="bg1"/>
            </a:solidFill>
          </p:grpSpPr>
          <p:sp>
            <p:nvSpPr>
              <p:cNvPr id="31" name="Freeform 47">
                <a:extLst>
                  <a:ext uri="{FF2B5EF4-FFF2-40B4-BE49-F238E27FC236}">
                    <a16:creationId xmlns:a16="http://schemas.microsoft.com/office/drawing/2014/main" id="{167B37EE-A8EE-410D-823C-156BA80DF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99300" y="3343275"/>
                <a:ext cx="122238" cy="125413"/>
              </a:xfrm>
              <a:custGeom>
                <a:avLst/>
                <a:gdLst>
                  <a:gd name="T0" fmla="*/ 33 w 66"/>
                  <a:gd name="T1" fmla="*/ 0 h 67"/>
                  <a:gd name="T2" fmla="*/ 0 w 66"/>
                  <a:gd name="T3" fmla="*/ 34 h 67"/>
                  <a:gd name="T4" fmla="*/ 33 w 66"/>
                  <a:gd name="T5" fmla="*/ 67 h 67"/>
                  <a:gd name="T6" fmla="*/ 66 w 66"/>
                  <a:gd name="T7" fmla="*/ 34 h 67"/>
                  <a:gd name="T8" fmla="*/ 33 w 66"/>
                  <a:gd name="T9" fmla="*/ 0 h 67"/>
                  <a:gd name="T10" fmla="*/ 33 w 66"/>
                  <a:gd name="T11" fmla="*/ 0 h 67"/>
                  <a:gd name="T12" fmla="*/ 33 w 66"/>
                  <a:gd name="T13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7">
                    <a:moveTo>
                      <a:pt x="33" y="0"/>
                    </a:moveTo>
                    <a:cubicBezTo>
                      <a:pt x="15" y="0"/>
                      <a:pt x="0" y="16"/>
                      <a:pt x="0" y="34"/>
                    </a:cubicBezTo>
                    <a:cubicBezTo>
                      <a:pt x="0" y="52"/>
                      <a:pt x="15" y="67"/>
                      <a:pt x="33" y="67"/>
                    </a:cubicBezTo>
                    <a:cubicBezTo>
                      <a:pt x="51" y="67"/>
                      <a:pt x="66" y="52"/>
                      <a:pt x="66" y="34"/>
                    </a:cubicBezTo>
                    <a:cubicBezTo>
                      <a:pt x="66" y="16"/>
                      <a:pt x="51" y="0"/>
                      <a:pt x="33" y="0"/>
                    </a:cubicBezTo>
                    <a:close/>
                    <a:moveTo>
                      <a:pt x="33" y="0"/>
                    </a:move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8">
                <a:extLst>
                  <a:ext uri="{FF2B5EF4-FFF2-40B4-BE49-F238E27FC236}">
                    <a16:creationId xmlns:a16="http://schemas.microsoft.com/office/drawing/2014/main" id="{D6D23D0B-58F3-4F14-A695-C8643E78CF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99300" y="3451225"/>
                <a:ext cx="266700" cy="473075"/>
              </a:xfrm>
              <a:custGeom>
                <a:avLst/>
                <a:gdLst>
                  <a:gd name="T0" fmla="*/ 121 w 143"/>
                  <a:gd name="T1" fmla="*/ 97 h 253"/>
                  <a:gd name="T2" fmla="*/ 143 w 143"/>
                  <a:gd name="T3" fmla="*/ 75 h 253"/>
                  <a:gd name="T4" fmla="*/ 121 w 143"/>
                  <a:gd name="T5" fmla="*/ 53 h 253"/>
                  <a:gd name="T6" fmla="*/ 58 w 143"/>
                  <a:gd name="T7" fmla="*/ 53 h 253"/>
                  <a:gd name="T8" fmla="*/ 42 w 143"/>
                  <a:gd name="T9" fmla="*/ 21 h 253"/>
                  <a:gd name="T10" fmla="*/ 0 w 143"/>
                  <a:gd name="T11" fmla="*/ 32 h 253"/>
                  <a:gd name="T12" fmla="*/ 0 w 143"/>
                  <a:gd name="T13" fmla="*/ 142 h 253"/>
                  <a:gd name="T14" fmla="*/ 15 w 143"/>
                  <a:gd name="T15" fmla="*/ 162 h 253"/>
                  <a:gd name="T16" fmla="*/ 71 w 143"/>
                  <a:gd name="T17" fmla="*/ 180 h 253"/>
                  <a:gd name="T18" fmla="*/ 89 w 143"/>
                  <a:gd name="T19" fmla="*/ 236 h 253"/>
                  <a:gd name="T20" fmla="*/ 117 w 143"/>
                  <a:gd name="T21" fmla="*/ 250 h 253"/>
                  <a:gd name="T22" fmla="*/ 131 w 143"/>
                  <a:gd name="T23" fmla="*/ 222 h 253"/>
                  <a:gd name="T24" fmla="*/ 109 w 143"/>
                  <a:gd name="T25" fmla="*/ 156 h 253"/>
                  <a:gd name="T26" fmla="*/ 95 w 143"/>
                  <a:gd name="T27" fmla="*/ 142 h 253"/>
                  <a:gd name="T28" fmla="*/ 44 w 143"/>
                  <a:gd name="T29" fmla="*/ 125 h 253"/>
                  <a:gd name="T30" fmla="*/ 44 w 143"/>
                  <a:gd name="T31" fmla="*/ 97 h 253"/>
                  <a:gd name="T32" fmla="*/ 121 w 143"/>
                  <a:gd name="T33" fmla="*/ 97 h 253"/>
                  <a:gd name="T34" fmla="*/ 121 w 143"/>
                  <a:gd name="T35" fmla="*/ 97 h 253"/>
                  <a:gd name="T36" fmla="*/ 121 w 143"/>
                  <a:gd name="T37" fmla="*/ 97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3" h="253">
                    <a:moveTo>
                      <a:pt x="121" y="97"/>
                    </a:moveTo>
                    <a:cubicBezTo>
                      <a:pt x="133" y="97"/>
                      <a:pt x="143" y="87"/>
                      <a:pt x="143" y="75"/>
                    </a:cubicBezTo>
                    <a:cubicBezTo>
                      <a:pt x="143" y="63"/>
                      <a:pt x="133" y="53"/>
                      <a:pt x="121" y="53"/>
                    </a:cubicBezTo>
                    <a:cubicBezTo>
                      <a:pt x="58" y="53"/>
                      <a:pt x="58" y="53"/>
                      <a:pt x="58" y="53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32" y="0"/>
                      <a:pt x="0" y="10"/>
                      <a:pt x="0" y="32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49"/>
                      <a:pt x="6" y="159"/>
                      <a:pt x="15" y="162"/>
                    </a:cubicBezTo>
                    <a:cubicBezTo>
                      <a:pt x="71" y="180"/>
                      <a:pt x="71" y="180"/>
                      <a:pt x="71" y="180"/>
                    </a:cubicBezTo>
                    <a:cubicBezTo>
                      <a:pt x="89" y="236"/>
                      <a:pt x="89" y="236"/>
                      <a:pt x="89" y="236"/>
                    </a:cubicBezTo>
                    <a:cubicBezTo>
                      <a:pt x="93" y="247"/>
                      <a:pt x="105" y="253"/>
                      <a:pt x="117" y="250"/>
                    </a:cubicBezTo>
                    <a:cubicBezTo>
                      <a:pt x="128" y="246"/>
                      <a:pt x="135" y="233"/>
                      <a:pt x="131" y="222"/>
                    </a:cubicBezTo>
                    <a:cubicBezTo>
                      <a:pt x="109" y="156"/>
                      <a:pt x="109" y="156"/>
                      <a:pt x="109" y="156"/>
                    </a:cubicBezTo>
                    <a:cubicBezTo>
                      <a:pt x="107" y="150"/>
                      <a:pt x="102" y="144"/>
                      <a:pt x="95" y="142"/>
                    </a:cubicBezTo>
                    <a:cubicBezTo>
                      <a:pt x="44" y="125"/>
                      <a:pt x="44" y="125"/>
                      <a:pt x="44" y="125"/>
                    </a:cubicBezTo>
                    <a:cubicBezTo>
                      <a:pt x="44" y="97"/>
                      <a:pt x="44" y="97"/>
                      <a:pt x="44" y="97"/>
                    </a:cubicBezTo>
                    <a:lnTo>
                      <a:pt x="121" y="97"/>
                    </a:lnTo>
                    <a:close/>
                    <a:moveTo>
                      <a:pt x="121" y="97"/>
                    </a:moveTo>
                    <a:cubicBezTo>
                      <a:pt x="121" y="97"/>
                      <a:pt x="121" y="97"/>
                      <a:pt x="121" y="9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9">
                <a:extLst>
                  <a:ext uri="{FF2B5EF4-FFF2-40B4-BE49-F238E27FC236}">
                    <a16:creationId xmlns:a16="http://schemas.microsoft.com/office/drawing/2014/main" id="{7751CC30-297D-48CC-B2A1-839C719BDA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97700" y="3630613"/>
                <a:ext cx="700088" cy="411163"/>
              </a:xfrm>
              <a:custGeom>
                <a:avLst/>
                <a:gdLst>
                  <a:gd name="T0" fmla="*/ 370 w 375"/>
                  <a:gd name="T1" fmla="*/ 26 h 220"/>
                  <a:gd name="T2" fmla="*/ 348 w 375"/>
                  <a:gd name="T3" fmla="*/ 5 h 220"/>
                  <a:gd name="T4" fmla="*/ 333 w 375"/>
                  <a:gd name="T5" fmla="*/ 5 h 220"/>
                  <a:gd name="T6" fmla="*/ 311 w 375"/>
                  <a:gd name="T7" fmla="*/ 26 h 220"/>
                  <a:gd name="T8" fmla="*/ 311 w 375"/>
                  <a:gd name="T9" fmla="*/ 42 h 220"/>
                  <a:gd name="T10" fmla="*/ 327 w 375"/>
                  <a:gd name="T11" fmla="*/ 42 h 220"/>
                  <a:gd name="T12" fmla="*/ 330 w 375"/>
                  <a:gd name="T13" fmla="*/ 39 h 220"/>
                  <a:gd name="T14" fmla="*/ 330 w 375"/>
                  <a:gd name="T15" fmla="*/ 111 h 220"/>
                  <a:gd name="T16" fmla="*/ 230 w 375"/>
                  <a:gd name="T17" fmla="*/ 111 h 220"/>
                  <a:gd name="T18" fmla="*/ 219 w 375"/>
                  <a:gd name="T19" fmla="*/ 122 h 220"/>
                  <a:gd name="T20" fmla="*/ 219 w 375"/>
                  <a:gd name="T21" fmla="*/ 155 h 220"/>
                  <a:gd name="T22" fmla="*/ 120 w 375"/>
                  <a:gd name="T23" fmla="*/ 155 h 220"/>
                  <a:gd name="T24" fmla="*/ 109 w 375"/>
                  <a:gd name="T25" fmla="*/ 166 h 220"/>
                  <a:gd name="T26" fmla="*/ 109 w 375"/>
                  <a:gd name="T27" fmla="*/ 198 h 220"/>
                  <a:gd name="T28" fmla="*/ 11 w 375"/>
                  <a:gd name="T29" fmla="*/ 198 h 220"/>
                  <a:gd name="T30" fmla="*/ 0 w 375"/>
                  <a:gd name="T31" fmla="*/ 209 h 220"/>
                  <a:gd name="T32" fmla="*/ 11 w 375"/>
                  <a:gd name="T33" fmla="*/ 220 h 220"/>
                  <a:gd name="T34" fmla="*/ 120 w 375"/>
                  <a:gd name="T35" fmla="*/ 220 h 220"/>
                  <a:gd name="T36" fmla="*/ 131 w 375"/>
                  <a:gd name="T37" fmla="*/ 209 h 220"/>
                  <a:gd name="T38" fmla="*/ 131 w 375"/>
                  <a:gd name="T39" fmla="*/ 177 h 220"/>
                  <a:gd name="T40" fmla="*/ 230 w 375"/>
                  <a:gd name="T41" fmla="*/ 177 h 220"/>
                  <a:gd name="T42" fmla="*/ 241 w 375"/>
                  <a:gd name="T43" fmla="*/ 166 h 220"/>
                  <a:gd name="T44" fmla="*/ 241 w 375"/>
                  <a:gd name="T45" fmla="*/ 133 h 220"/>
                  <a:gd name="T46" fmla="*/ 341 w 375"/>
                  <a:gd name="T47" fmla="*/ 133 h 220"/>
                  <a:gd name="T48" fmla="*/ 352 w 375"/>
                  <a:gd name="T49" fmla="*/ 122 h 220"/>
                  <a:gd name="T50" fmla="*/ 352 w 375"/>
                  <a:gd name="T51" fmla="*/ 39 h 220"/>
                  <a:gd name="T52" fmla="*/ 355 w 375"/>
                  <a:gd name="T53" fmla="*/ 42 h 220"/>
                  <a:gd name="T54" fmla="*/ 370 w 375"/>
                  <a:gd name="T55" fmla="*/ 42 h 220"/>
                  <a:gd name="T56" fmla="*/ 370 w 375"/>
                  <a:gd name="T57" fmla="*/ 26 h 220"/>
                  <a:gd name="T58" fmla="*/ 370 w 375"/>
                  <a:gd name="T59" fmla="*/ 26 h 220"/>
                  <a:gd name="T60" fmla="*/ 370 w 375"/>
                  <a:gd name="T61" fmla="*/ 2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75" h="220">
                    <a:moveTo>
                      <a:pt x="370" y="26"/>
                    </a:moveTo>
                    <a:cubicBezTo>
                      <a:pt x="348" y="5"/>
                      <a:pt x="348" y="5"/>
                      <a:pt x="348" y="5"/>
                    </a:cubicBezTo>
                    <a:cubicBezTo>
                      <a:pt x="344" y="0"/>
                      <a:pt x="337" y="0"/>
                      <a:pt x="333" y="5"/>
                    </a:cubicBezTo>
                    <a:cubicBezTo>
                      <a:pt x="311" y="26"/>
                      <a:pt x="311" y="26"/>
                      <a:pt x="311" y="26"/>
                    </a:cubicBezTo>
                    <a:cubicBezTo>
                      <a:pt x="307" y="31"/>
                      <a:pt x="307" y="38"/>
                      <a:pt x="311" y="42"/>
                    </a:cubicBezTo>
                    <a:cubicBezTo>
                      <a:pt x="315" y="46"/>
                      <a:pt x="322" y="46"/>
                      <a:pt x="327" y="42"/>
                    </a:cubicBezTo>
                    <a:cubicBezTo>
                      <a:pt x="330" y="39"/>
                      <a:pt x="330" y="39"/>
                      <a:pt x="330" y="39"/>
                    </a:cubicBezTo>
                    <a:cubicBezTo>
                      <a:pt x="330" y="111"/>
                      <a:pt x="330" y="111"/>
                      <a:pt x="330" y="111"/>
                    </a:cubicBezTo>
                    <a:cubicBezTo>
                      <a:pt x="230" y="111"/>
                      <a:pt x="230" y="111"/>
                      <a:pt x="230" y="111"/>
                    </a:cubicBezTo>
                    <a:cubicBezTo>
                      <a:pt x="224" y="111"/>
                      <a:pt x="219" y="116"/>
                      <a:pt x="219" y="122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120" y="155"/>
                      <a:pt x="120" y="155"/>
                      <a:pt x="120" y="155"/>
                    </a:cubicBezTo>
                    <a:cubicBezTo>
                      <a:pt x="114" y="155"/>
                      <a:pt x="109" y="160"/>
                      <a:pt x="109" y="166"/>
                    </a:cubicBezTo>
                    <a:cubicBezTo>
                      <a:pt x="109" y="198"/>
                      <a:pt x="109" y="198"/>
                      <a:pt x="109" y="198"/>
                    </a:cubicBezTo>
                    <a:cubicBezTo>
                      <a:pt x="11" y="198"/>
                      <a:pt x="11" y="198"/>
                      <a:pt x="11" y="198"/>
                    </a:cubicBezTo>
                    <a:cubicBezTo>
                      <a:pt x="5" y="198"/>
                      <a:pt x="0" y="203"/>
                      <a:pt x="0" y="209"/>
                    </a:cubicBezTo>
                    <a:cubicBezTo>
                      <a:pt x="0" y="215"/>
                      <a:pt x="5" y="220"/>
                      <a:pt x="11" y="220"/>
                    </a:cubicBezTo>
                    <a:cubicBezTo>
                      <a:pt x="120" y="220"/>
                      <a:pt x="120" y="220"/>
                      <a:pt x="120" y="220"/>
                    </a:cubicBezTo>
                    <a:cubicBezTo>
                      <a:pt x="126" y="220"/>
                      <a:pt x="131" y="215"/>
                      <a:pt x="131" y="209"/>
                    </a:cubicBezTo>
                    <a:cubicBezTo>
                      <a:pt x="131" y="177"/>
                      <a:pt x="131" y="177"/>
                      <a:pt x="131" y="177"/>
                    </a:cubicBezTo>
                    <a:cubicBezTo>
                      <a:pt x="230" y="177"/>
                      <a:pt x="230" y="177"/>
                      <a:pt x="230" y="177"/>
                    </a:cubicBezTo>
                    <a:cubicBezTo>
                      <a:pt x="236" y="177"/>
                      <a:pt x="241" y="172"/>
                      <a:pt x="241" y="166"/>
                    </a:cubicBezTo>
                    <a:cubicBezTo>
                      <a:pt x="241" y="133"/>
                      <a:pt x="241" y="133"/>
                      <a:pt x="241" y="133"/>
                    </a:cubicBezTo>
                    <a:cubicBezTo>
                      <a:pt x="341" y="133"/>
                      <a:pt x="341" y="133"/>
                      <a:pt x="341" y="133"/>
                    </a:cubicBezTo>
                    <a:cubicBezTo>
                      <a:pt x="347" y="133"/>
                      <a:pt x="352" y="128"/>
                      <a:pt x="352" y="122"/>
                    </a:cubicBezTo>
                    <a:cubicBezTo>
                      <a:pt x="352" y="39"/>
                      <a:pt x="352" y="39"/>
                      <a:pt x="352" y="39"/>
                    </a:cubicBezTo>
                    <a:cubicBezTo>
                      <a:pt x="355" y="42"/>
                      <a:pt x="355" y="42"/>
                      <a:pt x="355" y="42"/>
                    </a:cubicBezTo>
                    <a:cubicBezTo>
                      <a:pt x="359" y="46"/>
                      <a:pt x="366" y="46"/>
                      <a:pt x="370" y="42"/>
                    </a:cubicBezTo>
                    <a:cubicBezTo>
                      <a:pt x="375" y="38"/>
                      <a:pt x="375" y="31"/>
                      <a:pt x="370" y="26"/>
                    </a:cubicBezTo>
                    <a:close/>
                    <a:moveTo>
                      <a:pt x="370" y="26"/>
                    </a:moveTo>
                    <a:cubicBezTo>
                      <a:pt x="370" y="26"/>
                      <a:pt x="370" y="26"/>
                      <a:pt x="370" y="2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50">
                <a:extLst>
                  <a:ext uri="{FF2B5EF4-FFF2-40B4-BE49-F238E27FC236}">
                    <a16:creationId xmlns:a16="http://schemas.microsoft.com/office/drawing/2014/main" id="{0E413180-6DCC-4697-9D18-291A8F49D6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4850" y="3776663"/>
                <a:ext cx="111125" cy="227013"/>
              </a:xfrm>
              <a:custGeom>
                <a:avLst/>
                <a:gdLst>
                  <a:gd name="T0" fmla="*/ 32 w 59"/>
                  <a:gd name="T1" fmla="*/ 9 h 122"/>
                  <a:gd name="T2" fmla="*/ 18 w 59"/>
                  <a:gd name="T3" fmla="*/ 0 h 122"/>
                  <a:gd name="T4" fmla="*/ 2 w 59"/>
                  <a:gd name="T5" fmla="*/ 95 h 122"/>
                  <a:gd name="T6" fmla="*/ 20 w 59"/>
                  <a:gd name="T7" fmla="*/ 120 h 122"/>
                  <a:gd name="T8" fmla="*/ 45 w 59"/>
                  <a:gd name="T9" fmla="*/ 102 h 122"/>
                  <a:gd name="T10" fmla="*/ 59 w 59"/>
                  <a:gd name="T11" fmla="*/ 18 h 122"/>
                  <a:gd name="T12" fmla="*/ 32 w 59"/>
                  <a:gd name="T13" fmla="*/ 9 h 122"/>
                  <a:gd name="T14" fmla="*/ 32 w 59"/>
                  <a:gd name="T15" fmla="*/ 9 h 122"/>
                  <a:gd name="T16" fmla="*/ 32 w 59"/>
                  <a:gd name="T17" fmla="*/ 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2">
                    <a:moveTo>
                      <a:pt x="32" y="9"/>
                    </a:moveTo>
                    <a:cubicBezTo>
                      <a:pt x="26" y="7"/>
                      <a:pt x="22" y="4"/>
                      <a:pt x="18" y="0"/>
                    </a:cubicBezTo>
                    <a:cubicBezTo>
                      <a:pt x="2" y="95"/>
                      <a:pt x="2" y="95"/>
                      <a:pt x="2" y="95"/>
                    </a:cubicBezTo>
                    <a:cubicBezTo>
                      <a:pt x="0" y="107"/>
                      <a:pt x="8" y="118"/>
                      <a:pt x="20" y="120"/>
                    </a:cubicBezTo>
                    <a:cubicBezTo>
                      <a:pt x="32" y="122"/>
                      <a:pt x="43" y="114"/>
                      <a:pt x="45" y="102"/>
                    </a:cubicBezTo>
                    <a:cubicBezTo>
                      <a:pt x="59" y="18"/>
                      <a:pt x="59" y="18"/>
                      <a:pt x="59" y="18"/>
                    </a:cubicBezTo>
                    <a:lnTo>
                      <a:pt x="32" y="9"/>
                    </a:lnTo>
                    <a:close/>
                    <a:moveTo>
                      <a:pt x="32" y="9"/>
                    </a:moveTo>
                    <a:cubicBezTo>
                      <a:pt x="32" y="9"/>
                      <a:pt x="32" y="9"/>
                      <a:pt x="32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51">
                <a:extLst>
                  <a:ext uri="{FF2B5EF4-FFF2-40B4-BE49-F238E27FC236}">
                    <a16:creationId xmlns:a16="http://schemas.microsoft.com/office/drawing/2014/main" id="{A52C3786-342D-47A0-B28E-1BBD082BC4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94525" y="3513138"/>
                <a:ext cx="65088" cy="157163"/>
              </a:xfrm>
              <a:custGeom>
                <a:avLst/>
                <a:gdLst>
                  <a:gd name="T0" fmla="*/ 8 w 35"/>
                  <a:gd name="T1" fmla="*/ 27 h 84"/>
                  <a:gd name="T2" fmla="*/ 8 w 35"/>
                  <a:gd name="T3" fmla="*/ 58 h 84"/>
                  <a:gd name="T4" fmla="*/ 35 w 35"/>
                  <a:gd name="T5" fmla="*/ 84 h 84"/>
                  <a:gd name="T6" fmla="*/ 35 w 35"/>
                  <a:gd name="T7" fmla="*/ 0 h 84"/>
                  <a:gd name="T8" fmla="*/ 8 w 35"/>
                  <a:gd name="T9" fmla="*/ 27 h 84"/>
                  <a:gd name="T10" fmla="*/ 8 w 35"/>
                  <a:gd name="T11" fmla="*/ 27 h 84"/>
                  <a:gd name="T12" fmla="*/ 8 w 35"/>
                  <a:gd name="T13" fmla="*/ 27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84">
                    <a:moveTo>
                      <a:pt x="8" y="27"/>
                    </a:moveTo>
                    <a:cubicBezTo>
                      <a:pt x="0" y="35"/>
                      <a:pt x="0" y="49"/>
                      <a:pt x="8" y="58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35" y="0"/>
                      <a:pt x="35" y="0"/>
                      <a:pt x="35" y="0"/>
                    </a:cubicBezTo>
                    <a:lnTo>
                      <a:pt x="8" y="27"/>
                    </a:lnTo>
                    <a:close/>
                    <a:moveTo>
                      <a:pt x="8" y="27"/>
                    </a:moveTo>
                    <a:cubicBezTo>
                      <a:pt x="8" y="27"/>
                      <a:pt x="8" y="27"/>
                      <a:pt x="8" y="2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" name="Freeform 52">
              <a:extLst>
                <a:ext uri="{FF2B5EF4-FFF2-40B4-BE49-F238E27FC236}">
                  <a16:creationId xmlns:a16="http://schemas.microsoft.com/office/drawing/2014/main" id="{5B5D1762-C786-4190-BE26-C2A51330EC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36301" y="3639450"/>
              <a:ext cx="636588" cy="663575"/>
            </a:xfrm>
            <a:custGeom>
              <a:avLst/>
              <a:gdLst>
                <a:gd name="T0" fmla="*/ 211 w 341"/>
                <a:gd name="T1" fmla="*/ 320 h 355"/>
                <a:gd name="T2" fmla="*/ 195 w 341"/>
                <a:gd name="T3" fmla="*/ 346 h 355"/>
                <a:gd name="T4" fmla="*/ 158 w 341"/>
                <a:gd name="T5" fmla="*/ 355 h 355"/>
                <a:gd name="T6" fmla="*/ 144 w 341"/>
                <a:gd name="T7" fmla="*/ 337 h 355"/>
                <a:gd name="T8" fmla="*/ 130 w 341"/>
                <a:gd name="T9" fmla="*/ 310 h 355"/>
                <a:gd name="T10" fmla="*/ 201 w 341"/>
                <a:gd name="T11" fmla="*/ 300 h 355"/>
                <a:gd name="T12" fmla="*/ 258 w 341"/>
                <a:gd name="T13" fmla="*/ 170 h 355"/>
                <a:gd name="T14" fmla="*/ 212 w 341"/>
                <a:gd name="T15" fmla="*/ 275 h 355"/>
                <a:gd name="T16" fmla="*/ 143 w 341"/>
                <a:gd name="T17" fmla="*/ 287 h 355"/>
                <a:gd name="T18" fmla="*/ 108 w 341"/>
                <a:gd name="T19" fmla="*/ 231 h 355"/>
                <a:gd name="T20" fmla="*/ 170 w 341"/>
                <a:gd name="T21" fmla="*/ 83 h 355"/>
                <a:gd name="T22" fmla="*/ 180 w 341"/>
                <a:gd name="T23" fmla="*/ 117 h 355"/>
                <a:gd name="T24" fmla="*/ 108 w 341"/>
                <a:gd name="T25" fmla="*/ 171 h 355"/>
                <a:gd name="T26" fmla="*/ 127 w 341"/>
                <a:gd name="T27" fmla="*/ 171 h 355"/>
                <a:gd name="T28" fmla="*/ 180 w 341"/>
                <a:gd name="T29" fmla="*/ 117 h 355"/>
                <a:gd name="T30" fmla="*/ 180 w 341"/>
                <a:gd name="T31" fmla="*/ 44 h 355"/>
                <a:gd name="T32" fmla="*/ 171 w 341"/>
                <a:gd name="T33" fmla="*/ 0 h 355"/>
                <a:gd name="T34" fmla="*/ 161 w 341"/>
                <a:gd name="T35" fmla="*/ 44 h 355"/>
                <a:gd name="T36" fmla="*/ 55 w 341"/>
                <a:gd name="T37" fmla="*/ 170 h 355"/>
                <a:gd name="T38" fmla="*/ 10 w 341"/>
                <a:gd name="T39" fmla="*/ 160 h 355"/>
                <a:gd name="T40" fmla="*/ 10 w 341"/>
                <a:gd name="T41" fmla="*/ 180 h 355"/>
                <a:gd name="T42" fmla="*/ 55 w 341"/>
                <a:gd name="T43" fmla="*/ 170 h 355"/>
                <a:gd name="T44" fmla="*/ 297 w 341"/>
                <a:gd name="T45" fmla="*/ 160 h 355"/>
                <a:gd name="T46" fmla="*/ 297 w 341"/>
                <a:gd name="T47" fmla="*/ 180 h 355"/>
                <a:gd name="T48" fmla="*/ 341 w 341"/>
                <a:gd name="T49" fmla="*/ 170 h 355"/>
                <a:gd name="T50" fmla="*/ 75 w 341"/>
                <a:gd name="T51" fmla="*/ 252 h 355"/>
                <a:gd name="T52" fmla="*/ 50 w 341"/>
                <a:gd name="T53" fmla="*/ 291 h 355"/>
                <a:gd name="T54" fmla="*/ 64 w 341"/>
                <a:gd name="T55" fmla="*/ 291 h 355"/>
                <a:gd name="T56" fmla="*/ 89 w 341"/>
                <a:gd name="T57" fmla="*/ 252 h 355"/>
                <a:gd name="T58" fmla="*/ 260 w 341"/>
                <a:gd name="T59" fmla="*/ 91 h 355"/>
                <a:gd name="T60" fmla="*/ 291 w 341"/>
                <a:gd name="T61" fmla="*/ 64 h 355"/>
                <a:gd name="T62" fmla="*/ 277 w 341"/>
                <a:gd name="T63" fmla="*/ 50 h 355"/>
                <a:gd name="T64" fmla="*/ 253 w 341"/>
                <a:gd name="T65" fmla="*/ 88 h 355"/>
                <a:gd name="T66" fmla="*/ 75 w 341"/>
                <a:gd name="T67" fmla="*/ 88 h 355"/>
                <a:gd name="T68" fmla="*/ 89 w 341"/>
                <a:gd name="T69" fmla="*/ 88 h 355"/>
                <a:gd name="T70" fmla="*/ 64 w 341"/>
                <a:gd name="T71" fmla="*/ 50 h 355"/>
                <a:gd name="T72" fmla="*/ 50 w 341"/>
                <a:gd name="T73" fmla="*/ 64 h 355"/>
                <a:gd name="T74" fmla="*/ 267 w 341"/>
                <a:gd name="T75" fmla="*/ 252 h 355"/>
                <a:gd name="T76" fmla="*/ 253 w 341"/>
                <a:gd name="T77" fmla="*/ 266 h 355"/>
                <a:gd name="T78" fmla="*/ 284 w 341"/>
                <a:gd name="T79" fmla="*/ 294 h 355"/>
                <a:gd name="T80" fmla="*/ 291 w 341"/>
                <a:gd name="T81" fmla="*/ 277 h 355"/>
                <a:gd name="T82" fmla="*/ 267 w 341"/>
                <a:gd name="T83" fmla="*/ 252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1" h="355">
                  <a:moveTo>
                    <a:pt x="211" y="310"/>
                  </a:moveTo>
                  <a:cubicBezTo>
                    <a:pt x="211" y="320"/>
                    <a:pt x="211" y="320"/>
                    <a:pt x="211" y="320"/>
                  </a:cubicBezTo>
                  <a:cubicBezTo>
                    <a:pt x="211" y="329"/>
                    <a:pt x="205" y="336"/>
                    <a:pt x="197" y="337"/>
                  </a:cubicBezTo>
                  <a:cubicBezTo>
                    <a:pt x="195" y="346"/>
                    <a:pt x="195" y="346"/>
                    <a:pt x="195" y="346"/>
                  </a:cubicBezTo>
                  <a:cubicBezTo>
                    <a:pt x="193" y="351"/>
                    <a:pt x="189" y="355"/>
                    <a:pt x="183" y="355"/>
                  </a:cubicBezTo>
                  <a:cubicBezTo>
                    <a:pt x="158" y="355"/>
                    <a:pt x="158" y="355"/>
                    <a:pt x="158" y="355"/>
                  </a:cubicBezTo>
                  <a:cubicBezTo>
                    <a:pt x="153" y="355"/>
                    <a:pt x="148" y="351"/>
                    <a:pt x="147" y="346"/>
                  </a:cubicBezTo>
                  <a:cubicBezTo>
                    <a:pt x="144" y="337"/>
                    <a:pt x="144" y="337"/>
                    <a:pt x="144" y="337"/>
                  </a:cubicBezTo>
                  <a:cubicBezTo>
                    <a:pt x="136" y="336"/>
                    <a:pt x="130" y="329"/>
                    <a:pt x="130" y="320"/>
                  </a:cubicBezTo>
                  <a:cubicBezTo>
                    <a:pt x="130" y="310"/>
                    <a:pt x="130" y="310"/>
                    <a:pt x="130" y="310"/>
                  </a:cubicBezTo>
                  <a:cubicBezTo>
                    <a:pt x="130" y="304"/>
                    <a:pt x="135" y="300"/>
                    <a:pt x="140" y="300"/>
                  </a:cubicBezTo>
                  <a:cubicBezTo>
                    <a:pt x="201" y="300"/>
                    <a:pt x="201" y="300"/>
                    <a:pt x="201" y="300"/>
                  </a:cubicBezTo>
                  <a:cubicBezTo>
                    <a:pt x="207" y="300"/>
                    <a:pt x="211" y="305"/>
                    <a:pt x="211" y="310"/>
                  </a:cubicBezTo>
                  <a:close/>
                  <a:moveTo>
                    <a:pt x="258" y="170"/>
                  </a:moveTo>
                  <a:cubicBezTo>
                    <a:pt x="258" y="194"/>
                    <a:pt x="249" y="215"/>
                    <a:pt x="233" y="231"/>
                  </a:cubicBezTo>
                  <a:cubicBezTo>
                    <a:pt x="222" y="243"/>
                    <a:pt x="215" y="258"/>
                    <a:pt x="212" y="275"/>
                  </a:cubicBezTo>
                  <a:cubicBezTo>
                    <a:pt x="211" y="282"/>
                    <a:pt x="205" y="287"/>
                    <a:pt x="198" y="287"/>
                  </a:cubicBezTo>
                  <a:cubicBezTo>
                    <a:pt x="143" y="287"/>
                    <a:pt x="143" y="287"/>
                    <a:pt x="143" y="287"/>
                  </a:cubicBezTo>
                  <a:cubicBezTo>
                    <a:pt x="136" y="287"/>
                    <a:pt x="130" y="282"/>
                    <a:pt x="129" y="275"/>
                  </a:cubicBezTo>
                  <a:cubicBezTo>
                    <a:pt x="127" y="258"/>
                    <a:pt x="119" y="243"/>
                    <a:pt x="108" y="231"/>
                  </a:cubicBezTo>
                  <a:cubicBezTo>
                    <a:pt x="93" y="215"/>
                    <a:pt x="83" y="194"/>
                    <a:pt x="83" y="171"/>
                  </a:cubicBezTo>
                  <a:cubicBezTo>
                    <a:pt x="83" y="123"/>
                    <a:pt x="121" y="83"/>
                    <a:pt x="170" y="83"/>
                  </a:cubicBezTo>
                  <a:cubicBezTo>
                    <a:pt x="219" y="83"/>
                    <a:pt x="258" y="122"/>
                    <a:pt x="258" y="170"/>
                  </a:cubicBezTo>
                  <a:close/>
                  <a:moveTo>
                    <a:pt x="180" y="117"/>
                  </a:moveTo>
                  <a:cubicBezTo>
                    <a:pt x="180" y="112"/>
                    <a:pt x="176" y="108"/>
                    <a:pt x="171" y="108"/>
                  </a:cubicBezTo>
                  <a:cubicBezTo>
                    <a:pt x="136" y="108"/>
                    <a:pt x="108" y="136"/>
                    <a:pt x="108" y="171"/>
                  </a:cubicBezTo>
                  <a:cubicBezTo>
                    <a:pt x="108" y="176"/>
                    <a:pt x="112" y="180"/>
                    <a:pt x="117" y="180"/>
                  </a:cubicBezTo>
                  <a:cubicBezTo>
                    <a:pt x="123" y="180"/>
                    <a:pt x="127" y="176"/>
                    <a:pt x="127" y="171"/>
                  </a:cubicBezTo>
                  <a:cubicBezTo>
                    <a:pt x="127" y="147"/>
                    <a:pt x="147" y="127"/>
                    <a:pt x="171" y="127"/>
                  </a:cubicBezTo>
                  <a:cubicBezTo>
                    <a:pt x="176" y="127"/>
                    <a:pt x="180" y="123"/>
                    <a:pt x="180" y="117"/>
                  </a:cubicBezTo>
                  <a:close/>
                  <a:moveTo>
                    <a:pt x="171" y="54"/>
                  </a:moveTo>
                  <a:cubicBezTo>
                    <a:pt x="176" y="54"/>
                    <a:pt x="180" y="50"/>
                    <a:pt x="180" y="44"/>
                  </a:cubicBezTo>
                  <a:cubicBezTo>
                    <a:pt x="180" y="10"/>
                    <a:pt x="180" y="10"/>
                    <a:pt x="180" y="10"/>
                  </a:cubicBezTo>
                  <a:cubicBezTo>
                    <a:pt x="180" y="4"/>
                    <a:pt x="176" y="0"/>
                    <a:pt x="171" y="0"/>
                  </a:cubicBezTo>
                  <a:cubicBezTo>
                    <a:pt x="165" y="0"/>
                    <a:pt x="161" y="4"/>
                    <a:pt x="161" y="10"/>
                  </a:cubicBezTo>
                  <a:cubicBezTo>
                    <a:pt x="161" y="44"/>
                    <a:pt x="161" y="44"/>
                    <a:pt x="161" y="44"/>
                  </a:cubicBezTo>
                  <a:cubicBezTo>
                    <a:pt x="161" y="50"/>
                    <a:pt x="165" y="54"/>
                    <a:pt x="171" y="54"/>
                  </a:cubicBezTo>
                  <a:close/>
                  <a:moveTo>
                    <a:pt x="55" y="170"/>
                  </a:moveTo>
                  <a:cubicBezTo>
                    <a:pt x="55" y="165"/>
                    <a:pt x="50" y="160"/>
                    <a:pt x="45" y="160"/>
                  </a:cubicBezTo>
                  <a:cubicBezTo>
                    <a:pt x="10" y="160"/>
                    <a:pt x="10" y="160"/>
                    <a:pt x="10" y="160"/>
                  </a:cubicBezTo>
                  <a:cubicBezTo>
                    <a:pt x="5" y="160"/>
                    <a:pt x="0" y="165"/>
                    <a:pt x="0" y="170"/>
                  </a:cubicBezTo>
                  <a:cubicBezTo>
                    <a:pt x="0" y="176"/>
                    <a:pt x="5" y="180"/>
                    <a:pt x="10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50" y="180"/>
                    <a:pt x="55" y="176"/>
                    <a:pt x="55" y="170"/>
                  </a:cubicBezTo>
                  <a:close/>
                  <a:moveTo>
                    <a:pt x="331" y="160"/>
                  </a:moveTo>
                  <a:cubicBezTo>
                    <a:pt x="297" y="160"/>
                    <a:pt x="297" y="160"/>
                    <a:pt x="297" y="160"/>
                  </a:cubicBezTo>
                  <a:cubicBezTo>
                    <a:pt x="291" y="160"/>
                    <a:pt x="287" y="165"/>
                    <a:pt x="287" y="170"/>
                  </a:cubicBezTo>
                  <a:cubicBezTo>
                    <a:pt x="287" y="176"/>
                    <a:pt x="291" y="180"/>
                    <a:pt x="297" y="180"/>
                  </a:cubicBezTo>
                  <a:cubicBezTo>
                    <a:pt x="331" y="180"/>
                    <a:pt x="331" y="180"/>
                    <a:pt x="331" y="180"/>
                  </a:cubicBezTo>
                  <a:cubicBezTo>
                    <a:pt x="336" y="180"/>
                    <a:pt x="341" y="176"/>
                    <a:pt x="341" y="170"/>
                  </a:cubicBezTo>
                  <a:cubicBezTo>
                    <a:pt x="341" y="165"/>
                    <a:pt x="337" y="160"/>
                    <a:pt x="331" y="160"/>
                  </a:cubicBezTo>
                  <a:close/>
                  <a:moveTo>
                    <a:pt x="75" y="252"/>
                  </a:moveTo>
                  <a:cubicBezTo>
                    <a:pt x="50" y="277"/>
                    <a:pt x="50" y="277"/>
                    <a:pt x="50" y="277"/>
                  </a:cubicBezTo>
                  <a:cubicBezTo>
                    <a:pt x="46" y="281"/>
                    <a:pt x="46" y="287"/>
                    <a:pt x="50" y="291"/>
                  </a:cubicBezTo>
                  <a:cubicBezTo>
                    <a:pt x="52" y="293"/>
                    <a:pt x="55" y="294"/>
                    <a:pt x="57" y="294"/>
                  </a:cubicBezTo>
                  <a:cubicBezTo>
                    <a:pt x="60" y="294"/>
                    <a:pt x="62" y="293"/>
                    <a:pt x="64" y="291"/>
                  </a:cubicBezTo>
                  <a:cubicBezTo>
                    <a:pt x="89" y="266"/>
                    <a:pt x="89" y="266"/>
                    <a:pt x="89" y="266"/>
                  </a:cubicBezTo>
                  <a:cubicBezTo>
                    <a:pt x="92" y="262"/>
                    <a:pt x="92" y="256"/>
                    <a:pt x="89" y="252"/>
                  </a:cubicBezTo>
                  <a:cubicBezTo>
                    <a:pt x="85" y="248"/>
                    <a:pt x="78" y="248"/>
                    <a:pt x="75" y="252"/>
                  </a:cubicBezTo>
                  <a:close/>
                  <a:moveTo>
                    <a:pt x="260" y="91"/>
                  </a:moveTo>
                  <a:cubicBezTo>
                    <a:pt x="262" y="91"/>
                    <a:pt x="265" y="90"/>
                    <a:pt x="267" y="88"/>
                  </a:cubicBezTo>
                  <a:cubicBezTo>
                    <a:pt x="291" y="64"/>
                    <a:pt x="291" y="64"/>
                    <a:pt x="291" y="64"/>
                  </a:cubicBezTo>
                  <a:cubicBezTo>
                    <a:pt x="295" y="60"/>
                    <a:pt x="295" y="54"/>
                    <a:pt x="291" y="50"/>
                  </a:cubicBezTo>
                  <a:cubicBezTo>
                    <a:pt x="287" y="46"/>
                    <a:pt x="281" y="46"/>
                    <a:pt x="277" y="50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49" y="78"/>
                    <a:pt x="249" y="84"/>
                    <a:pt x="253" y="88"/>
                  </a:cubicBezTo>
                  <a:cubicBezTo>
                    <a:pt x="255" y="90"/>
                    <a:pt x="257" y="91"/>
                    <a:pt x="260" y="91"/>
                  </a:cubicBezTo>
                  <a:close/>
                  <a:moveTo>
                    <a:pt x="75" y="88"/>
                  </a:moveTo>
                  <a:cubicBezTo>
                    <a:pt x="77" y="90"/>
                    <a:pt x="79" y="91"/>
                    <a:pt x="82" y="91"/>
                  </a:cubicBezTo>
                  <a:cubicBezTo>
                    <a:pt x="84" y="91"/>
                    <a:pt x="87" y="90"/>
                    <a:pt x="89" y="88"/>
                  </a:cubicBezTo>
                  <a:cubicBezTo>
                    <a:pt x="92" y="84"/>
                    <a:pt x="92" y="78"/>
                    <a:pt x="89" y="74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0" y="46"/>
                    <a:pt x="54" y="46"/>
                    <a:pt x="50" y="50"/>
                  </a:cubicBezTo>
                  <a:cubicBezTo>
                    <a:pt x="46" y="54"/>
                    <a:pt x="46" y="60"/>
                    <a:pt x="50" y="64"/>
                  </a:cubicBezTo>
                  <a:lnTo>
                    <a:pt x="75" y="88"/>
                  </a:lnTo>
                  <a:close/>
                  <a:moveTo>
                    <a:pt x="267" y="252"/>
                  </a:moveTo>
                  <a:cubicBezTo>
                    <a:pt x="263" y="248"/>
                    <a:pt x="257" y="248"/>
                    <a:pt x="253" y="252"/>
                  </a:cubicBezTo>
                  <a:cubicBezTo>
                    <a:pt x="249" y="256"/>
                    <a:pt x="249" y="262"/>
                    <a:pt x="253" y="266"/>
                  </a:cubicBezTo>
                  <a:cubicBezTo>
                    <a:pt x="277" y="291"/>
                    <a:pt x="277" y="291"/>
                    <a:pt x="277" y="291"/>
                  </a:cubicBezTo>
                  <a:cubicBezTo>
                    <a:pt x="279" y="293"/>
                    <a:pt x="282" y="294"/>
                    <a:pt x="284" y="294"/>
                  </a:cubicBezTo>
                  <a:cubicBezTo>
                    <a:pt x="287" y="294"/>
                    <a:pt x="289" y="293"/>
                    <a:pt x="291" y="291"/>
                  </a:cubicBezTo>
                  <a:cubicBezTo>
                    <a:pt x="295" y="287"/>
                    <a:pt x="295" y="281"/>
                    <a:pt x="291" y="277"/>
                  </a:cubicBezTo>
                  <a:lnTo>
                    <a:pt x="267" y="252"/>
                  </a:lnTo>
                  <a:close/>
                  <a:moveTo>
                    <a:pt x="267" y="252"/>
                  </a:moveTo>
                  <a:cubicBezTo>
                    <a:pt x="267" y="252"/>
                    <a:pt x="267" y="252"/>
                    <a:pt x="267" y="25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0DC5C5E-5488-4A55-B9A3-222110D9C242}"/>
                </a:ext>
              </a:extLst>
            </p:cNvPr>
            <p:cNvGrpSpPr/>
            <p:nvPr/>
          </p:nvGrpSpPr>
          <p:grpSpPr>
            <a:xfrm>
              <a:off x="6119236" y="5105982"/>
              <a:ext cx="503237" cy="568325"/>
              <a:chOff x="9501188" y="2365375"/>
              <a:chExt cx="503237" cy="568325"/>
            </a:xfrm>
            <a:solidFill>
              <a:schemeClr val="bg1"/>
            </a:solidFill>
          </p:grpSpPr>
          <p:sp>
            <p:nvSpPr>
              <p:cNvPr id="24" name="Freeform 53">
                <a:extLst>
                  <a:ext uri="{FF2B5EF4-FFF2-40B4-BE49-F238E27FC236}">
                    <a16:creationId xmlns:a16="http://schemas.microsoft.com/office/drawing/2014/main" id="{8E001B4F-0174-45E9-B744-EB917BE784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07563" y="2365375"/>
                <a:ext cx="293688" cy="293688"/>
              </a:xfrm>
              <a:custGeom>
                <a:avLst/>
                <a:gdLst>
                  <a:gd name="T0" fmla="*/ 150 w 157"/>
                  <a:gd name="T1" fmla="*/ 125 h 157"/>
                  <a:gd name="T2" fmla="*/ 32 w 157"/>
                  <a:gd name="T3" fmla="*/ 7 h 157"/>
                  <a:gd name="T4" fmla="*/ 7 w 157"/>
                  <a:gd name="T5" fmla="*/ 7 h 157"/>
                  <a:gd name="T6" fmla="*/ 7 w 157"/>
                  <a:gd name="T7" fmla="*/ 32 h 157"/>
                  <a:gd name="T8" fmla="*/ 125 w 157"/>
                  <a:gd name="T9" fmla="*/ 150 h 157"/>
                  <a:gd name="T10" fmla="*/ 150 w 157"/>
                  <a:gd name="T11" fmla="*/ 150 h 157"/>
                  <a:gd name="T12" fmla="*/ 150 w 157"/>
                  <a:gd name="T13" fmla="*/ 125 h 157"/>
                  <a:gd name="T14" fmla="*/ 150 w 157"/>
                  <a:gd name="T15" fmla="*/ 125 h 157"/>
                  <a:gd name="T16" fmla="*/ 150 w 157"/>
                  <a:gd name="T17" fmla="*/ 12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7" h="157">
                    <a:moveTo>
                      <a:pt x="150" y="125"/>
                    </a:moveTo>
                    <a:cubicBezTo>
                      <a:pt x="32" y="7"/>
                      <a:pt x="32" y="7"/>
                      <a:pt x="32" y="7"/>
                    </a:cubicBezTo>
                    <a:cubicBezTo>
                      <a:pt x="25" y="0"/>
                      <a:pt x="14" y="1"/>
                      <a:pt x="7" y="7"/>
                    </a:cubicBezTo>
                    <a:cubicBezTo>
                      <a:pt x="0" y="14"/>
                      <a:pt x="0" y="26"/>
                      <a:pt x="7" y="32"/>
                    </a:cubicBezTo>
                    <a:cubicBezTo>
                      <a:pt x="125" y="150"/>
                      <a:pt x="125" y="150"/>
                      <a:pt x="125" y="150"/>
                    </a:cubicBezTo>
                    <a:cubicBezTo>
                      <a:pt x="132" y="157"/>
                      <a:pt x="143" y="157"/>
                      <a:pt x="150" y="150"/>
                    </a:cubicBezTo>
                    <a:cubicBezTo>
                      <a:pt x="157" y="144"/>
                      <a:pt x="157" y="132"/>
                      <a:pt x="150" y="125"/>
                    </a:cubicBezTo>
                    <a:close/>
                    <a:moveTo>
                      <a:pt x="150" y="125"/>
                    </a:moveTo>
                    <a:cubicBezTo>
                      <a:pt x="150" y="125"/>
                      <a:pt x="150" y="125"/>
                      <a:pt x="150" y="1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54">
                <a:extLst>
                  <a:ext uri="{FF2B5EF4-FFF2-40B4-BE49-F238E27FC236}">
                    <a16:creationId xmlns:a16="http://schemas.microsoft.com/office/drawing/2014/main" id="{3BA6AEAA-1D0F-4D86-A508-F4C5BFBCEF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3" y="2457450"/>
                <a:ext cx="287338" cy="287338"/>
              </a:xfrm>
              <a:custGeom>
                <a:avLst/>
                <a:gdLst>
                  <a:gd name="T0" fmla="*/ 43 w 154"/>
                  <a:gd name="T1" fmla="*/ 0 h 154"/>
                  <a:gd name="T2" fmla="*/ 42 w 154"/>
                  <a:gd name="T3" fmla="*/ 4 h 154"/>
                  <a:gd name="T4" fmla="*/ 0 w 154"/>
                  <a:gd name="T5" fmla="*/ 89 h 154"/>
                  <a:gd name="T6" fmla="*/ 65 w 154"/>
                  <a:gd name="T7" fmla="*/ 154 h 154"/>
                  <a:gd name="T8" fmla="*/ 149 w 154"/>
                  <a:gd name="T9" fmla="*/ 111 h 154"/>
                  <a:gd name="T10" fmla="*/ 154 w 154"/>
                  <a:gd name="T11" fmla="*/ 110 h 154"/>
                  <a:gd name="T12" fmla="*/ 43 w 154"/>
                  <a:gd name="T13" fmla="*/ 0 h 154"/>
                  <a:gd name="T14" fmla="*/ 43 w 154"/>
                  <a:gd name="T15" fmla="*/ 0 h 154"/>
                  <a:gd name="T16" fmla="*/ 43 w 154"/>
                  <a:gd name="T17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154">
                    <a:moveTo>
                      <a:pt x="43" y="0"/>
                    </a:moveTo>
                    <a:cubicBezTo>
                      <a:pt x="42" y="4"/>
                      <a:pt x="42" y="4"/>
                      <a:pt x="42" y="4"/>
                    </a:cubicBezTo>
                    <a:cubicBezTo>
                      <a:pt x="36" y="36"/>
                      <a:pt x="21" y="65"/>
                      <a:pt x="0" y="89"/>
                    </a:cubicBezTo>
                    <a:cubicBezTo>
                      <a:pt x="65" y="154"/>
                      <a:pt x="65" y="154"/>
                      <a:pt x="65" y="154"/>
                    </a:cubicBezTo>
                    <a:cubicBezTo>
                      <a:pt x="89" y="133"/>
                      <a:pt x="118" y="117"/>
                      <a:pt x="149" y="111"/>
                    </a:cubicBezTo>
                    <a:cubicBezTo>
                      <a:pt x="154" y="110"/>
                      <a:pt x="154" y="110"/>
                      <a:pt x="154" y="110"/>
                    </a:cubicBezTo>
                    <a:lnTo>
                      <a:pt x="43" y="0"/>
                    </a:lnTo>
                    <a:close/>
                    <a:moveTo>
                      <a:pt x="43" y="0"/>
                    </a:move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55">
                <a:extLst>
                  <a:ext uri="{FF2B5EF4-FFF2-40B4-BE49-F238E27FC236}">
                    <a16:creationId xmlns:a16="http://schemas.microsoft.com/office/drawing/2014/main" id="{2301A981-A7A3-443F-9383-84D02E56C6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501188" y="2649538"/>
                <a:ext cx="219075" cy="219075"/>
              </a:xfrm>
              <a:custGeom>
                <a:avLst/>
                <a:gdLst>
                  <a:gd name="T0" fmla="*/ 55 w 117"/>
                  <a:gd name="T1" fmla="*/ 0 h 117"/>
                  <a:gd name="T2" fmla="*/ 11 w 117"/>
                  <a:gd name="T3" fmla="*/ 44 h 117"/>
                  <a:gd name="T4" fmla="*/ 11 w 117"/>
                  <a:gd name="T5" fmla="*/ 81 h 117"/>
                  <a:gd name="T6" fmla="*/ 36 w 117"/>
                  <a:gd name="T7" fmla="*/ 106 h 117"/>
                  <a:gd name="T8" fmla="*/ 73 w 117"/>
                  <a:gd name="T9" fmla="*/ 106 h 117"/>
                  <a:gd name="T10" fmla="*/ 117 w 117"/>
                  <a:gd name="T11" fmla="*/ 62 h 117"/>
                  <a:gd name="T12" fmla="*/ 55 w 117"/>
                  <a:gd name="T13" fmla="*/ 0 h 117"/>
                  <a:gd name="T14" fmla="*/ 61 w 117"/>
                  <a:gd name="T15" fmla="*/ 69 h 117"/>
                  <a:gd name="T16" fmla="*/ 48 w 117"/>
                  <a:gd name="T17" fmla="*/ 69 h 117"/>
                  <a:gd name="T18" fmla="*/ 48 w 117"/>
                  <a:gd name="T19" fmla="*/ 56 h 117"/>
                  <a:gd name="T20" fmla="*/ 61 w 117"/>
                  <a:gd name="T21" fmla="*/ 44 h 117"/>
                  <a:gd name="T22" fmla="*/ 73 w 117"/>
                  <a:gd name="T23" fmla="*/ 44 h 117"/>
                  <a:gd name="T24" fmla="*/ 73 w 117"/>
                  <a:gd name="T25" fmla="*/ 56 h 117"/>
                  <a:gd name="T26" fmla="*/ 61 w 117"/>
                  <a:gd name="T27" fmla="*/ 69 h 117"/>
                  <a:gd name="T28" fmla="*/ 61 w 117"/>
                  <a:gd name="T29" fmla="*/ 69 h 117"/>
                  <a:gd name="T30" fmla="*/ 61 w 117"/>
                  <a:gd name="T31" fmla="*/ 6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7" h="117">
                    <a:moveTo>
                      <a:pt x="55" y="0"/>
                    </a:moveTo>
                    <a:cubicBezTo>
                      <a:pt x="11" y="44"/>
                      <a:pt x="11" y="44"/>
                      <a:pt x="11" y="44"/>
                    </a:cubicBezTo>
                    <a:cubicBezTo>
                      <a:pt x="0" y="54"/>
                      <a:pt x="0" y="71"/>
                      <a:pt x="11" y="81"/>
                    </a:cubicBezTo>
                    <a:cubicBezTo>
                      <a:pt x="36" y="106"/>
                      <a:pt x="36" y="106"/>
                      <a:pt x="36" y="106"/>
                    </a:cubicBezTo>
                    <a:cubicBezTo>
                      <a:pt x="46" y="117"/>
                      <a:pt x="63" y="117"/>
                      <a:pt x="73" y="106"/>
                    </a:cubicBezTo>
                    <a:cubicBezTo>
                      <a:pt x="117" y="62"/>
                      <a:pt x="117" y="62"/>
                      <a:pt x="117" y="62"/>
                    </a:cubicBezTo>
                    <a:lnTo>
                      <a:pt x="55" y="0"/>
                    </a:lnTo>
                    <a:close/>
                    <a:moveTo>
                      <a:pt x="61" y="69"/>
                    </a:moveTo>
                    <a:cubicBezTo>
                      <a:pt x="57" y="72"/>
                      <a:pt x="52" y="72"/>
                      <a:pt x="48" y="69"/>
                    </a:cubicBezTo>
                    <a:cubicBezTo>
                      <a:pt x="45" y="65"/>
                      <a:pt x="45" y="60"/>
                      <a:pt x="48" y="56"/>
                    </a:cubicBezTo>
                    <a:cubicBezTo>
                      <a:pt x="61" y="44"/>
                      <a:pt x="61" y="44"/>
                      <a:pt x="61" y="44"/>
                    </a:cubicBezTo>
                    <a:cubicBezTo>
                      <a:pt x="64" y="40"/>
                      <a:pt x="70" y="40"/>
                      <a:pt x="73" y="44"/>
                    </a:cubicBezTo>
                    <a:cubicBezTo>
                      <a:pt x="77" y="47"/>
                      <a:pt x="77" y="53"/>
                      <a:pt x="73" y="56"/>
                    </a:cubicBezTo>
                    <a:lnTo>
                      <a:pt x="61" y="69"/>
                    </a:lnTo>
                    <a:close/>
                    <a:moveTo>
                      <a:pt x="61" y="69"/>
                    </a:moveTo>
                    <a:cubicBezTo>
                      <a:pt x="61" y="69"/>
                      <a:pt x="61" y="69"/>
                      <a:pt x="61" y="6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56">
                <a:extLst>
                  <a:ext uri="{FF2B5EF4-FFF2-40B4-BE49-F238E27FC236}">
                    <a16:creationId xmlns:a16="http://schemas.microsoft.com/office/drawing/2014/main" id="{5E46A04B-DD90-445E-A499-1692D1512E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83750" y="2746375"/>
                <a:ext cx="147638" cy="187325"/>
              </a:xfrm>
              <a:custGeom>
                <a:avLst/>
                <a:gdLst>
                  <a:gd name="T0" fmla="*/ 56 w 79"/>
                  <a:gd name="T1" fmla="*/ 59 h 100"/>
                  <a:gd name="T2" fmla="*/ 68 w 79"/>
                  <a:gd name="T3" fmla="*/ 47 h 100"/>
                  <a:gd name="T4" fmla="*/ 68 w 79"/>
                  <a:gd name="T5" fmla="*/ 9 h 100"/>
                  <a:gd name="T6" fmla="*/ 59 w 79"/>
                  <a:gd name="T7" fmla="*/ 0 h 100"/>
                  <a:gd name="T8" fmla="*/ 45 w 79"/>
                  <a:gd name="T9" fmla="*/ 11 h 100"/>
                  <a:gd name="T10" fmla="*/ 56 w 79"/>
                  <a:gd name="T11" fmla="*/ 22 h 100"/>
                  <a:gd name="T12" fmla="*/ 56 w 79"/>
                  <a:gd name="T13" fmla="*/ 34 h 100"/>
                  <a:gd name="T14" fmla="*/ 44 w 79"/>
                  <a:gd name="T15" fmla="*/ 47 h 100"/>
                  <a:gd name="T16" fmla="*/ 26 w 79"/>
                  <a:gd name="T17" fmla="*/ 29 h 100"/>
                  <a:gd name="T18" fmla="*/ 0 w 79"/>
                  <a:gd name="T19" fmla="*/ 54 h 100"/>
                  <a:gd name="T20" fmla="*/ 41 w 79"/>
                  <a:gd name="T21" fmla="*/ 93 h 100"/>
                  <a:gd name="T22" fmla="*/ 66 w 79"/>
                  <a:gd name="T23" fmla="*/ 93 h 100"/>
                  <a:gd name="T24" fmla="*/ 66 w 79"/>
                  <a:gd name="T25" fmla="*/ 68 h 100"/>
                  <a:gd name="T26" fmla="*/ 56 w 79"/>
                  <a:gd name="T27" fmla="*/ 59 h 100"/>
                  <a:gd name="T28" fmla="*/ 56 w 79"/>
                  <a:gd name="T29" fmla="*/ 59 h 100"/>
                  <a:gd name="T30" fmla="*/ 56 w 79"/>
                  <a:gd name="T31" fmla="*/ 5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9" h="100">
                    <a:moveTo>
                      <a:pt x="56" y="59"/>
                    </a:moveTo>
                    <a:cubicBezTo>
                      <a:pt x="68" y="47"/>
                      <a:pt x="68" y="47"/>
                      <a:pt x="68" y="47"/>
                    </a:cubicBezTo>
                    <a:cubicBezTo>
                      <a:pt x="79" y="36"/>
                      <a:pt x="79" y="20"/>
                      <a:pt x="68" y="9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4" y="4"/>
                      <a:pt x="50" y="7"/>
                      <a:pt x="45" y="11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9" y="25"/>
                      <a:pt x="59" y="31"/>
                      <a:pt x="56" y="34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26" y="29"/>
                      <a:pt x="26" y="29"/>
                      <a:pt x="26" y="29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48" y="100"/>
                      <a:pt x="59" y="100"/>
                      <a:pt x="66" y="93"/>
                    </a:cubicBezTo>
                    <a:cubicBezTo>
                      <a:pt x="73" y="86"/>
                      <a:pt x="73" y="75"/>
                      <a:pt x="66" y="68"/>
                    </a:cubicBezTo>
                    <a:lnTo>
                      <a:pt x="56" y="59"/>
                    </a:lnTo>
                    <a:close/>
                    <a:moveTo>
                      <a:pt x="56" y="59"/>
                    </a:moveTo>
                    <a:cubicBezTo>
                      <a:pt x="56" y="59"/>
                      <a:pt x="56" y="59"/>
                      <a:pt x="56" y="5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57">
                <a:extLst>
                  <a:ext uri="{FF2B5EF4-FFF2-40B4-BE49-F238E27FC236}">
                    <a16:creationId xmlns:a16="http://schemas.microsoft.com/office/drawing/2014/main" id="{93D32E2A-FBF3-4EDC-B35F-123B8141A6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39325" y="2365375"/>
                <a:ext cx="33338" cy="65088"/>
              </a:xfrm>
              <a:custGeom>
                <a:avLst/>
                <a:gdLst>
                  <a:gd name="T0" fmla="*/ 9 w 18"/>
                  <a:gd name="T1" fmla="*/ 0 h 35"/>
                  <a:gd name="T2" fmla="*/ 0 w 18"/>
                  <a:gd name="T3" fmla="*/ 9 h 35"/>
                  <a:gd name="T4" fmla="*/ 0 w 18"/>
                  <a:gd name="T5" fmla="*/ 26 h 35"/>
                  <a:gd name="T6" fmla="*/ 9 w 18"/>
                  <a:gd name="T7" fmla="*/ 35 h 35"/>
                  <a:gd name="T8" fmla="*/ 18 w 18"/>
                  <a:gd name="T9" fmla="*/ 26 h 35"/>
                  <a:gd name="T10" fmla="*/ 18 w 18"/>
                  <a:gd name="T11" fmla="*/ 9 h 35"/>
                  <a:gd name="T12" fmla="*/ 9 w 18"/>
                  <a:gd name="T13" fmla="*/ 0 h 35"/>
                  <a:gd name="T14" fmla="*/ 9 w 18"/>
                  <a:gd name="T15" fmla="*/ 0 h 35"/>
                  <a:gd name="T16" fmla="*/ 9 w 18"/>
                  <a:gd name="T1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35">
                    <a:moveTo>
                      <a:pt x="9" y="0"/>
                    </a:moveTo>
                    <a:cubicBezTo>
                      <a:pt x="4" y="0"/>
                      <a:pt x="0" y="4"/>
                      <a:pt x="0" y="9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31"/>
                      <a:pt x="4" y="35"/>
                      <a:pt x="9" y="35"/>
                    </a:cubicBezTo>
                    <a:cubicBezTo>
                      <a:pt x="14" y="35"/>
                      <a:pt x="18" y="31"/>
                      <a:pt x="18" y="26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4"/>
                      <a:pt x="14" y="0"/>
                      <a:pt x="9" y="0"/>
                    </a:cubicBezTo>
                    <a:close/>
                    <a:moveTo>
                      <a:pt x="9" y="0"/>
                    </a:move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58">
                <a:extLst>
                  <a:ext uri="{FF2B5EF4-FFF2-40B4-BE49-F238E27FC236}">
                    <a16:creationId xmlns:a16="http://schemas.microsoft.com/office/drawing/2014/main" id="{B00E9201-151D-4C43-BC46-3A067DFAAB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37750" y="2498725"/>
                <a:ext cx="66675" cy="31750"/>
              </a:xfrm>
              <a:custGeom>
                <a:avLst/>
                <a:gdLst>
                  <a:gd name="T0" fmla="*/ 27 w 36"/>
                  <a:gd name="T1" fmla="*/ 0 h 17"/>
                  <a:gd name="T2" fmla="*/ 9 w 36"/>
                  <a:gd name="T3" fmla="*/ 0 h 17"/>
                  <a:gd name="T4" fmla="*/ 0 w 36"/>
                  <a:gd name="T5" fmla="*/ 9 h 17"/>
                  <a:gd name="T6" fmla="*/ 9 w 36"/>
                  <a:gd name="T7" fmla="*/ 17 h 17"/>
                  <a:gd name="T8" fmla="*/ 27 w 36"/>
                  <a:gd name="T9" fmla="*/ 17 h 17"/>
                  <a:gd name="T10" fmla="*/ 36 w 36"/>
                  <a:gd name="T11" fmla="*/ 9 h 17"/>
                  <a:gd name="T12" fmla="*/ 27 w 36"/>
                  <a:gd name="T13" fmla="*/ 0 h 17"/>
                  <a:gd name="T14" fmla="*/ 27 w 36"/>
                  <a:gd name="T15" fmla="*/ 0 h 17"/>
                  <a:gd name="T16" fmla="*/ 27 w 36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7">
                    <a:moveTo>
                      <a:pt x="2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3"/>
                      <a:pt x="4" y="17"/>
                      <a:pt x="9" y="17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32" y="17"/>
                      <a:pt x="36" y="13"/>
                      <a:pt x="36" y="9"/>
                    </a:cubicBezTo>
                    <a:cubicBezTo>
                      <a:pt x="36" y="4"/>
                      <a:pt x="32" y="0"/>
                      <a:pt x="27" y="0"/>
                    </a:cubicBezTo>
                    <a:close/>
                    <a:moveTo>
                      <a:pt x="27" y="0"/>
                    </a:moveTo>
                    <a:cubicBezTo>
                      <a:pt x="27" y="0"/>
                      <a:pt x="27" y="0"/>
                      <a:pt x="2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59">
                <a:extLst>
                  <a:ext uri="{FF2B5EF4-FFF2-40B4-BE49-F238E27FC236}">
                    <a16:creationId xmlns:a16="http://schemas.microsoft.com/office/drawing/2014/main" id="{2DBCDDF4-FDF0-4B23-ADDC-FBDCD0927D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04413" y="2397125"/>
                <a:ext cx="68263" cy="69850"/>
              </a:xfrm>
              <a:custGeom>
                <a:avLst/>
                <a:gdLst>
                  <a:gd name="T0" fmla="*/ 34 w 37"/>
                  <a:gd name="T1" fmla="*/ 3 h 37"/>
                  <a:gd name="T2" fmla="*/ 21 w 37"/>
                  <a:gd name="T3" fmla="*/ 3 h 37"/>
                  <a:gd name="T4" fmla="*/ 3 w 37"/>
                  <a:gd name="T5" fmla="*/ 21 h 37"/>
                  <a:gd name="T6" fmla="*/ 3 w 37"/>
                  <a:gd name="T7" fmla="*/ 33 h 37"/>
                  <a:gd name="T8" fmla="*/ 16 w 37"/>
                  <a:gd name="T9" fmla="*/ 33 h 37"/>
                  <a:gd name="T10" fmla="*/ 34 w 37"/>
                  <a:gd name="T11" fmla="*/ 16 h 37"/>
                  <a:gd name="T12" fmla="*/ 34 w 37"/>
                  <a:gd name="T13" fmla="*/ 3 h 37"/>
                  <a:gd name="T14" fmla="*/ 34 w 37"/>
                  <a:gd name="T15" fmla="*/ 3 h 37"/>
                  <a:gd name="T16" fmla="*/ 34 w 37"/>
                  <a:gd name="T17" fmla="*/ 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7">
                    <a:moveTo>
                      <a:pt x="34" y="3"/>
                    </a:moveTo>
                    <a:cubicBezTo>
                      <a:pt x="30" y="0"/>
                      <a:pt x="24" y="0"/>
                      <a:pt x="21" y="3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24"/>
                      <a:pt x="0" y="30"/>
                      <a:pt x="3" y="33"/>
                    </a:cubicBezTo>
                    <a:cubicBezTo>
                      <a:pt x="7" y="37"/>
                      <a:pt x="12" y="37"/>
                      <a:pt x="16" y="33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7" y="12"/>
                      <a:pt x="37" y="7"/>
                      <a:pt x="34" y="3"/>
                    </a:cubicBezTo>
                    <a:close/>
                    <a:moveTo>
                      <a:pt x="34" y="3"/>
                    </a:moveTo>
                    <a:cubicBezTo>
                      <a:pt x="34" y="3"/>
                      <a:pt x="34" y="3"/>
                      <a:pt x="34" y="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00A9C36-0193-413C-B87A-A47A28D1881A}"/>
                </a:ext>
              </a:extLst>
            </p:cNvPr>
            <p:cNvGrpSpPr/>
            <p:nvPr/>
          </p:nvGrpSpPr>
          <p:grpSpPr>
            <a:xfrm>
              <a:off x="4390271" y="5008431"/>
              <a:ext cx="654844" cy="508159"/>
              <a:chOff x="10296525" y="2384425"/>
              <a:chExt cx="595313" cy="461963"/>
            </a:xfrm>
            <a:solidFill>
              <a:schemeClr val="bg1"/>
            </a:solidFill>
          </p:grpSpPr>
          <p:sp>
            <p:nvSpPr>
              <p:cNvPr id="13" name="Freeform 60">
                <a:extLst>
                  <a:ext uri="{FF2B5EF4-FFF2-40B4-BE49-F238E27FC236}">
                    <a16:creationId xmlns:a16="http://schemas.microsoft.com/office/drawing/2014/main" id="{1262B536-2DEB-4567-A1F2-DF40E974B6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296525" y="2470150"/>
                <a:ext cx="546100" cy="376238"/>
              </a:xfrm>
              <a:custGeom>
                <a:avLst/>
                <a:gdLst>
                  <a:gd name="T0" fmla="*/ 266 w 293"/>
                  <a:gd name="T1" fmla="*/ 141 h 201"/>
                  <a:gd name="T2" fmla="*/ 266 w 293"/>
                  <a:gd name="T3" fmla="*/ 100 h 201"/>
                  <a:gd name="T4" fmla="*/ 251 w 293"/>
                  <a:gd name="T5" fmla="*/ 100 h 201"/>
                  <a:gd name="T6" fmla="*/ 251 w 293"/>
                  <a:gd name="T7" fmla="*/ 133 h 201"/>
                  <a:gd name="T8" fmla="*/ 241 w 293"/>
                  <a:gd name="T9" fmla="*/ 142 h 201"/>
                  <a:gd name="T10" fmla="*/ 52 w 293"/>
                  <a:gd name="T11" fmla="*/ 142 h 201"/>
                  <a:gd name="T12" fmla="*/ 43 w 293"/>
                  <a:gd name="T13" fmla="*/ 133 h 201"/>
                  <a:gd name="T14" fmla="*/ 43 w 293"/>
                  <a:gd name="T15" fmla="*/ 19 h 201"/>
                  <a:gd name="T16" fmla="*/ 52 w 293"/>
                  <a:gd name="T17" fmla="*/ 10 h 201"/>
                  <a:gd name="T18" fmla="*/ 161 w 293"/>
                  <a:gd name="T19" fmla="*/ 10 h 201"/>
                  <a:gd name="T20" fmla="*/ 161 w 293"/>
                  <a:gd name="T21" fmla="*/ 0 h 201"/>
                  <a:gd name="T22" fmla="*/ 38 w 293"/>
                  <a:gd name="T23" fmla="*/ 0 h 201"/>
                  <a:gd name="T24" fmla="*/ 28 w 293"/>
                  <a:gd name="T25" fmla="*/ 11 h 201"/>
                  <a:gd name="T26" fmla="*/ 28 w 293"/>
                  <a:gd name="T27" fmla="*/ 152 h 201"/>
                  <a:gd name="T28" fmla="*/ 0 w 293"/>
                  <a:gd name="T29" fmla="*/ 185 h 201"/>
                  <a:gd name="T30" fmla="*/ 17 w 293"/>
                  <a:gd name="T31" fmla="*/ 201 h 201"/>
                  <a:gd name="T32" fmla="*/ 277 w 293"/>
                  <a:gd name="T33" fmla="*/ 201 h 201"/>
                  <a:gd name="T34" fmla="*/ 293 w 293"/>
                  <a:gd name="T35" fmla="*/ 185 h 201"/>
                  <a:gd name="T36" fmla="*/ 266 w 293"/>
                  <a:gd name="T37" fmla="*/ 152 h 201"/>
                  <a:gd name="T38" fmla="*/ 266 w 293"/>
                  <a:gd name="T39" fmla="*/ 141 h 201"/>
                  <a:gd name="T40" fmla="*/ 169 w 293"/>
                  <a:gd name="T41" fmla="*/ 195 h 201"/>
                  <a:gd name="T42" fmla="*/ 125 w 293"/>
                  <a:gd name="T43" fmla="*/ 195 h 201"/>
                  <a:gd name="T44" fmla="*/ 122 w 293"/>
                  <a:gd name="T45" fmla="*/ 193 h 201"/>
                  <a:gd name="T46" fmla="*/ 125 w 293"/>
                  <a:gd name="T47" fmla="*/ 190 h 201"/>
                  <a:gd name="T48" fmla="*/ 169 w 293"/>
                  <a:gd name="T49" fmla="*/ 190 h 201"/>
                  <a:gd name="T50" fmla="*/ 171 w 293"/>
                  <a:gd name="T51" fmla="*/ 193 h 201"/>
                  <a:gd name="T52" fmla="*/ 169 w 293"/>
                  <a:gd name="T53" fmla="*/ 195 h 201"/>
                  <a:gd name="T54" fmla="*/ 102 w 293"/>
                  <a:gd name="T55" fmla="*/ 185 h 201"/>
                  <a:gd name="T56" fmla="*/ 110 w 293"/>
                  <a:gd name="T57" fmla="*/ 175 h 201"/>
                  <a:gd name="T58" fmla="*/ 183 w 293"/>
                  <a:gd name="T59" fmla="*/ 175 h 201"/>
                  <a:gd name="T60" fmla="*/ 192 w 293"/>
                  <a:gd name="T61" fmla="*/ 185 h 201"/>
                  <a:gd name="T62" fmla="*/ 102 w 293"/>
                  <a:gd name="T63" fmla="*/ 185 h 201"/>
                  <a:gd name="T64" fmla="*/ 102 w 293"/>
                  <a:gd name="T65" fmla="*/ 185 h 201"/>
                  <a:gd name="T66" fmla="*/ 102 w 293"/>
                  <a:gd name="T67" fmla="*/ 185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93" h="201">
                    <a:moveTo>
                      <a:pt x="266" y="141"/>
                    </a:moveTo>
                    <a:cubicBezTo>
                      <a:pt x="266" y="100"/>
                      <a:pt x="266" y="100"/>
                      <a:pt x="266" y="100"/>
                    </a:cubicBezTo>
                    <a:cubicBezTo>
                      <a:pt x="251" y="100"/>
                      <a:pt x="251" y="100"/>
                      <a:pt x="251" y="100"/>
                    </a:cubicBezTo>
                    <a:cubicBezTo>
                      <a:pt x="251" y="133"/>
                      <a:pt x="251" y="133"/>
                      <a:pt x="251" y="133"/>
                    </a:cubicBezTo>
                    <a:cubicBezTo>
                      <a:pt x="251" y="138"/>
                      <a:pt x="247" y="142"/>
                      <a:pt x="241" y="142"/>
                    </a:cubicBezTo>
                    <a:cubicBezTo>
                      <a:pt x="52" y="142"/>
                      <a:pt x="52" y="142"/>
                      <a:pt x="52" y="142"/>
                    </a:cubicBezTo>
                    <a:cubicBezTo>
                      <a:pt x="47" y="142"/>
                      <a:pt x="43" y="138"/>
                      <a:pt x="43" y="133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14"/>
                      <a:pt x="47" y="10"/>
                      <a:pt x="52" y="10"/>
                    </a:cubicBezTo>
                    <a:cubicBezTo>
                      <a:pt x="161" y="10"/>
                      <a:pt x="161" y="10"/>
                      <a:pt x="161" y="10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2" y="0"/>
                      <a:pt x="28" y="5"/>
                      <a:pt x="28" y="11"/>
                    </a:cubicBezTo>
                    <a:cubicBezTo>
                      <a:pt x="28" y="152"/>
                      <a:pt x="28" y="152"/>
                      <a:pt x="28" y="152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0" y="194"/>
                      <a:pt x="8" y="201"/>
                      <a:pt x="17" y="201"/>
                    </a:cubicBezTo>
                    <a:cubicBezTo>
                      <a:pt x="277" y="201"/>
                      <a:pt x="277" y="201"/>
                      <a:pt x="277" y="201"/>
                    </a:cubicBezTo>
                    <a:cubicBezTo>
                      <a:pt x="286" y="201"/>
                      <a:pt x="293" y="194"/>
                      <a:pt x="293" y="185"/>
                    </a:cubicBezTo>
                    <a:cubicBezTo>
                      <a:pt x="266" y="152"/>
                      <a:pt x="266" y="152"/>
                      <a:pt x="266" y="152"/>
                    </a:cubicBezTo>
                    <a:cubicBezTo>
                      <a:pt x="266" y="141"/>
                      <a:pt x="266" y="141"/>
                      <a:pt x="266" y="141"/>
                    </a:cubicBezTo>
                    <a:close/>
                    <a:moveTo>
                      <a:pt x="169" y="195"/>
                    </a:moveTo>
                    <a:cubicBezTo>
                      <a:pt x="125" y="195"/>
                      <a:pt x="125" y="195"/>
                      <a:pt x="125" y="195"/>
                    </a:cubicBezTo>
                    <a:cubicBezTo>
                      <a:pt x="124" y="195"/>
                      <a:pt x="122" y="194"/>
                      <a:pt x="122" y="193"/>
                    </a:cubicBezTo>
                    <a:cubicBezTo>
                      <a:pt x="122" y="191"/>
                      <a:pt x="124" y="190"/>
                      <a:pt x="125" y="190"/>
                    </a:cubicBezTo>
                    <a:cubicBezTo>
                      <a:pt x="169" y="190"/>
                      <a:pt x="169" y="190"/>
                      <a:pt x="169" y="190"/>
                    </a:cubicBezTo>
                    <a:cubicBezTo>
                      <a:pt x="170" y="190"/>
                      <a:pt x="171" y="191"/>
                      <a:pt x="171" y="193"/>
                    </a:cubicBezTo>
                    <a:cubicBezTo>
                      <a:pt x="171" y="194"/>
                      <a:pt x="170" y="195"/>
                      <a:pt x="169" y="195"/>
                    </a:cubicBezTo>
                    <a:close/>
                    <a:moveTo>
                      <a:pt x="102" y="185"/>
                    </a:moveTo>
                    <a:cubicBezTo>
                      <a:pt x="110" y="175"/>
                      <a:pt x="110" y="175"/>
                      <a:pt x="110" y="175"/>
                    </a:cubicBezTo>
                    <a:cubicBezTo>
                      <a:pt x="183" y="175"/>
                      <a:pt x="183" y="175"/>
                      <a:pt x="183" y="175"/>
                    </a:cubicBezTo>
                    <a:cubicBezTo>
                      <a:pt x="192" y="185"/>
                      <a:pt x="192" y="185"/>
                      <a:pt x="192" y="185"/>
                    </a:cubicBezTo>
                    <a:cubicBezTo>
                      <a:pt x="102" y="185"/>
                      <a:pt x="102" y="185"/>
                      <a:pt x="102" y="185"/>
                    </a:cubicBezTo>
                    <a:close/>
                    <a:moveTo>
                      <a:pt x="102" y="185"/>
                    </a:moveTo>
                    <a:cubicBezTo>
                      <a:pt x="102" y="185"/>
                      <a:pt x="102" y="185"/>
                      <a:pt x="102" y="18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Rectangle 61">
                <a:extLst>
                  <a:ext uri="{FF2B5EF4-FFF2-40B4-BE49-F238E27FC236}">
                    <a16:creationId xmlns:a16="http://schemas.microsoft.com/office/drawing/2014/main" id="{D4D4E6CC-7AA1-400E-AE1F-EA4AB5501D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37825" y="2619375"/>
                <a:ext cx="42863" cy="42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Rectangle 62">
                <a:extLst>
                  <a:ext uri="{FF2B5EF4-FFF2-40B4-BE49-F238E27FC236}">
                    <a16:creationId xmlns:a16="http://schemas.microsoft.com/office/drawing/2014/main" id="{A64BB300-77D7-4AA8-8EB6-9008823C72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3225" y="2562225"/>
                <a:ext cx="42863" cy="42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Rectangle 63">
                <a:extLst>
                  <a:ext uri="{FF2B5EF4-FFF2-40B4-BE49-F238E27FC236}">
                    <a16:creationId xmlns:a16="http://schemas.microsoft.com/office/drawing/2014/main" id="{251D8739-F468-4500-90DB-BB955C7225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6088" y="2616200"/>
                <a:ext cx="41275" cy="412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Rectangle 64">
                <a:extLst>
                  <a:ext uri="{FF2B5EF4-FFF2-40B4-BE49-F238E27FC236}">
                    <a16:creationId xmlns:a16="http://schemas.microsoft.com/office/drawing/2014/main" id="{34C4265A-B9B1-477F-9BC8-E7E3EC6D51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39425" y="2544763"/>
                <a:ext cx="49213" cy="508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Rectangle 65">
                <a:extLst>
                  <a:ext uri="{FF2B5EF4-FFF2-40B4-BE49-F238E27FC236}">
                    <a16:creationId xmlns:a16="http://schemas.microsoft.com/office/drawing/2014/main" id="{E1F39A82-C5B4-4DB4-B376-9C1DE68D8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10863" y="2392363"/>
                <a:ext cx="47625" cy="476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Rectangle 66">
                <a:extLst>
                  <a:ext uri="{FF2B5EF4-FFF2-40B4-BE49-F238E27FC236}">
                    <a16:creationId xmlns:a16="http://schemas.microsoft.com/office/drawing/2014/main" id="{F7A75E19-DB7E-45C5-8EEE-6B8A0BC3D9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18788" y="2481263"/>
                <a:ext cx="50800" cy="508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Rectangle 67">
                <a:extLst>
                  <a:ext uri="{FF2B5EF4-FFF2-40B4-BE49-F238E27FC236}">
                    <a16:creationId xmlns:a16="http://schemas.microsoft.com/office/drawing/2014/main" id="{CC4CE1D6-FDDD-4A65-A40F-78AD8A38FE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98163" y="2460625"/>
                <a:ext cx="69850" cy="714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Rectangle 68">
                <a:extLst>
                  <a:ext uri="{FF2B5EF4-FFF2-40B4-BE49-F238E27FC236}">
                    <a16:creationId xmlns:a16="http://schemas.microsoft.com/office/drawing/2014/main" id="{4F246A0B-75E2-4875-9674-C442E1D83E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52138" y="2546350"/>
                <a:ext cx="85725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Rectangle 69">
                <a:extLst>
                  <a:ext uri="{FF2B5EF4-FFF2-40B4-BE49-F238E27FC236}">
                    <a16:creationId xmlns:a16="http://schemas.microsoft.com/office/drawing/2014/main" id="{FFBED059-B91A-455F-B872-74D643BE93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83888" y="2384425"/>
                <a:ext cx="107950" cy="1063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Rectangle 70">
                <a:extLst>
                  <a:ext uri="{FF2B5EF4-FFF2-40B4-BE49-F238E27FC236}">
                    <a16:creationId xmlns:a16="http://schemas.microsoft.com/office/drawing/2014/main" id="{5433EA89-AA00-4A70-8EC0-FBEE8BB8F5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83875" y="2601913"/>
                <a:ext cx="50800" cy="49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FF9C65F-AED3-41D4-9267-AF515D7ECAF3}"/>
                </a:ext>
              </a:extLst>
            </p:cNvPr>
            <p:cNvSpPr txBox="1"/>
            <p:nvPr/>
          </p:nvSpPr>
          <p:spPr>
            <a:xfrm>
              <a:off x="4793432" y="3708545"/>
              <a:ext cx="179358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Definition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267D03EA-FA88-4821-BF5F-AEDCE598DDDA}"/>
              </a:ext>
            </a:extLst>
          </p:cNvPr>
          <p:cNvSpPr txBox="1"/>
          <p:nvPr/>
        </p:nvSpPr>
        <p:spPr>
          <a:xfrm>
            <a:off x="8507882" y="1698176"/>
            <a:ext cx="29269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2"/>
                </a:solidFill>
              </a:rPr>
              <a:t>Marketing Process</a:t>
            </a:r>
            <a:endParaRPr lang="en-US" sz="2200" dirty="0">
              <a:solidFill>
                <a:schemeClr val="accent2"/>
              </a:solidFill>
            </a:endParaRPr>
          </a:p>
        </p:txBody>
      </p:sp>
      <p:sp>
        <p:nvSpPr>
          <p:cNvPr id="71" name="Text Box 3">
            <a:extLst>
              <a:ext uri="{FF2B5EF4-FFF2-40B4-BE49-F238E27FC236}">
                <a16:creationId xmlns:a16="http://schemas.microsoft.com/office/drawing/2014/main" id="{DA7F2B44-483F-47F7-A7F1-5165B2E5C50E}"/>
              </a:ext>
            </a:extLst>
          </p:cNvPr>
          <p:cNvSpPr txBox="1">
            <a:spLocks/>
          </p:cNvSpPr>
          <p:nvPr/>
        </p:nvSpPr>
        <p:spPr bwMode="auto">
          <a:xfrm>
            <a:off x="8586855" y="2120723"/>
            <a:ext cx="2946289" cy="600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1</a:t>
            </a:r>
            <a:r>
              <a:rPr lang="en-US" sz="1600" baseline="300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st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 of it’s kind in Entire Market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Market Analysis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Implementation of Plan and KPI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endParaRPr lang="en-US" sz="1600" dirty="0" smtClean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>
              <a:lnSpc>
                <a:spcPts val="2200"/>
              </a:lnSpc>
              <a:spcBef>
                <a:spcPts val="0"/>
              </a:spcBef>
            </a:pPr>
            <a:endParaRPr lang="en-US" sz="16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62A11E6-E021-44D2-8430-F4F97D280285}"/>
              </a:ext>
            </a:extLst>
          </p:cNvPr>
          <p:cNvSpPr txBox="1"/>
          <p:nvPr/>
        </p:nvSpPr>
        <p:spPr>
          <a:xfrm>
            <a:off x="8537694" y="3321686"/>
            <a:ext cx="29269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4"/>
                </a:solidFill>
              </a:rPr>
              <a:t>Product Mix</a:t>
            </a:r>
            <a:endParaRPr lang="en-US" sz="2200" dirty="0">
              <a:solidFill>
                <a:schemeClr val="accent4"/>
              </a:solidFill>
            </a:endParaRPr>
          </a:p>
        </p:txBody>
      </p:sp>
      <p:sp>
        <p:nvSpPr>
          <p:cNvPr id="73" name="Text Box 3">
            <a:extLst>
              <a:ext uri="{FF2B5EF4-FFF2-40B4-BE49-F238E27FC236}">
                <a16:creationId xmlns:a16="http://schemas.microsoft.com/office/drawing/2014/main" id="{9781D25F-0004-4ACD-80C3-6BA2A4BB1DD5}"/>
              </a:ext>
            </a:extLst>
          </p:cNvPr>
          <p:cNvSpPr txBox="1">
            <a:spLocks/>
          </p:cNvSpPr>
          <p:nvPr/>
        </p:nvSpPr>
        <p:spPr bwMode="auto">
          <a:xfrm>
            <a:off x="8586854" y="3744232"/>
            <a:ext cx="3197788" cy="900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(T8737) Male Profile : Markers+ HCP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( T8736) Female Profile : Markers+ HCP+ HPV self Sampling</a:t>
            </a:r>
            <a:endParaRPr lang="en-US" sz="16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641990C-E9B0-42BF-8214-9FE2887E2AE4}"/>
              </a:ext>
            </a:extLst>
          </p:cNvPr>
          <p:cNvSpPr txBox="1"/>
          <p:nvPr/>
        </p:nvSpPr>
        <p:spPr>
          <a:xfrm>
            <a:off x="8537694" y="4945196"/>
            <a:ext cx="2946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</a:rPr>
              <a:t>Promotion &amp; Place</a:t>
            </a:r>
            <a:endParaRPr lang="en-US" sz="2200" dirty="0">
              <a:solidFill>
                <a:schemeClr val="accent6"/>
              </a:solidFill>
            </a:endParaRPr>
          </a:p>
        </p:txBody>
      </p:sp>
      <p:sp>
        <p:nvSpPr>
          <p:cNvPr id="75" name="Text Box 3">
            <a:extLst>
              <a:ext uri="{FF2B5EF4-FFF2-40B4-BE49-F238E27FC236}">
                <a16:creationId xmlns:a16="http://schemas.microsoft.com/office/drawing/2014/main" id="{9B50D248-B3CE-4027-9FB8-C38B8D85DBB1}"/>
              </a:ext>
            </a:extLst>
          </p:cNvPr>
          <p:cNvSpPr txBox="1">
            <a:spLocks/>
          </p:cNvSpPr>
          <p:nvPr/>
        </p:nvSpPr>
        <p:spPr bwMode="auto">
          <a:xfrm>
            <a:off x="8596431" y="5367743"/>
            <a:ext cx="2887552" cy="600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Metro cities and PSC/APSC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walkin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Society Camps &amp; Rotary club 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78DDBD6-CC3E-45B4-AE99-418B70C2767B}"/>
              </a:ext>
            </a:extLst>
          </p:cNvPr>
          <p:cNvSpPr txBox="1"/>
          <p:nvPr/>
        </p:nvSpPr>
        <p:spPr>
          <a:xfrm>
            <a:off x="676612" y="1698176"/>
            <a:ext cx="29092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1"/>
                </a:solidFill>
              </a:rPr>
              <a:t>Pricing Strategy</a:t>
            </a:r>
            <a:endParaRPr lang="en-US" sz="2200" dirty="0">
              <a:solidFill>
                <a:schemeClr val="accent1"/>
              </a:solidFill>
            </a:endParaRPr>
          </a:p>
        </p:txBody>
      </p:sp>
      <p:sp>
        <p:nvSpPr>
          <p:cNvPr id="77" name="Text Box 3">
            <a:extLst>
              <a:ext uri="{FF2B5EF4-FFF2-40B4-BE49-F238E27FC236}">
                <a16:creationId xmlns:a16="http://schemas.microsoft.com/office/drawing/2014/main" id="{9E604469-4002-4E4B-9AB9-6DF2DBC73F4B}"/>
              </a:ext>
            </a:extLst>
          </p:cNvPr>
          <p:cNvSpPr txBox="1">
            <a:spLocks/>
          </p:cNvSpPr>
          <p:nvPr/>
        </p:nvSpPr>
        <p:spPr bwMode="auto">
          <a:xfrm>
            <a:off x="739627" y="2120723"/>
            <a:ext cx="2895367" cy="600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Based on Parameters important for Male and Female Profile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endParaRPr lang="en-US" sz="16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6C45674-7EEA-4DE7-8CAE-8CD7B89597AD}"/>
              </a:ext>
            </a:extLst>
          </p:cNvPr>
          <p:cNvSpPr txBox="1"/>
          <p:nvPr/>
        </p:nvSpPr>
        <p:spPr>
          <a:xfrm>
            <a:off x="676612" y="3321686"/>
            <a:ext cx="29092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4"/>
                </a:solidFill>
              </a:rPr>
              <a:t>Product Price</a:t>
            </a:r>
            <a:endParaRPr lang="en-US" sz="2200" dirty="0">
              <a:solidFill>
                <a:schemeClr val="accent4"/>
              </a:solidFill>
            </a:endParaRPr>
          </a:p>
        </p:txBody>
      </p:sp>
      <p:sp>
        <p:nvSpPr>
          <p:cNvPr id="79" name="Text Box 3">
            <a:extLst>
              <a:ext uri="{FF2B5EF4-FFF2-40B4-BE49-F238E27FC236}">
                <a16:creationId xmlns:a16="http://schemas.microsoft.com/office/drawing/2014/main" id="{0D78FE4B-4FF7-489B-858D-89E4A836DF17}"/>
              </a:ext>
            </a:extLst>
          </p:cNvPr>
          <p:cNvSpPr txBox="1">
            <a:spLocks/>
          </p:cNvSpPr>
          <p:nvPr/>
        </p:nvSpPr>
        <p:spPr bwMode="auto">
          <a:xfrm>
            <a:off x="739627" y="3744233"/>
            <a:ext cx="2895367" cy="600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17k for both Profiles as approved by Finance</a:t>
            </a:r>
            <a:endParaRPr lang="en-US" sz="16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E1D7133-516F-44BF-A01D-193E74C75E58}"/>
              </a:ext>
            </a:extLst>
          </p:cNvPr>
          <p:cNvSpPr txBox="1"/>
          <p:nvPr/>
        </p:nvSpPr>
        <p:spPr>
          <a:xfrm>
            <a:off x="676612" y="4945196"/>
            <a:ext cx="29092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5"/>
                </a:solidFill>
              </a:rPr>
              <a:t>Promotion Mix</a:t>
            </a:r>
            <a:endParaRPr lang="en-US" sz="2200" dirty="0">
              <a:solidFill>
                <a:schemeClr val="accent5"/>
              </a:solidFill>
            </a:endParaRPr>
          </a:p>
        </p:txBody>
      </p:sp>
      <p:sp>
        <p:nvSpPr>
          <p:cNvPr id="81" name="Text Box 3">
            <a:extLst>
              <a:ext uri="{FF2B5EF4-FFF2-40B4-BE49-F238E27FC236}">
                <a16:creationId xmlns:a16="http://schemas.microsoft.com/office/drawing/2014/main" id="{A247EF1B-201E-4FF7-9891-D5B2BBB302FE}"/>
              </a:ext>
            </a:extLst>
          </p:cNvPr>
          <p:cNvSpPr txBox="1">
            <a:spLocks/>
          </p:cNvSpPr>
          <p:nvPr/>
        </p:nvSpPr>
        <p:spPr bwMode="auto">
          <a:xfrm>
            <a:off x="739627" y="5367743"/>
            <a:ext cx="2895367" cy="600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D2C, Direct Selling, Personal Selling by B2C team</a:t>
            </a:r>
            <a:endParaRPr lang="en-US" sz="16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725634E4-C68B-4F10-81FE-9B87A2EC17C4}"/>
              </a:ext>
            </a:extLst>
          </p:cNvPr>
          <p:cNvCxnSpPr>
            <a:cxnSpLocks/>
          </p:cNvCxnSpPr>
          <p:nvPr/>
        </p:nvCxnSpPr>
        <p:spPr>
          <a:xfrm flipH="1">
            <a:off x="794194" y="3021412"/>
            <a:ext cx="2726472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2E38C205-8BA8-4425-814D-81BD9268E016}"/>
              </a:ext>
            </a:extLst>
          </p:cNvPr>
          <p:cNvCxnSpPr>
            <a:cxnSpLocks/>
          </p:cNvCxnSpPr>
          <p:nvPr/>
        </p:nvCxnSpPr>
        <p:spPr>
          <a:xfrm flipH="1">
            <a:off x="794194" y="4644922"/>
            <a:ext cx="2726472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23C2FB2D-EDDD-4716-962A-C94BD5D333B4}"/>
              </a:ext>
            </a:extLst>
          </p:cNvPr>
          <p:cNvCxnSpPr>
            <a:cxnSpLocks/>
          </p:cNvCxnSpPr>
          <p:nvPr/>
        </p:nvCxnSpPr>
        <p:spPr>
          <a:xfrm flipH="1">
            <a:off x="8624332" y="3021412"/>
            <a:ext cx="2726472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128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Projections and Implementation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DAB64-5D16-C642-ADB4-2D466C870264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44275"/>
              </p:ext>
            </p:extLst>
          </p:nvPr>
        </p:nvGraphicFramePr>
        <p:xfrm>
          <a:off x="409201" y="1048757"/>
          <a:ext cx="8167802" cy="1533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405">
                  <a:extLst>
                    <a:ext uri="{9D8B030D-6E8A-4147-A177-3AD203B41FA5}">
                      <a16:colId xmlns:a16="http://schemas.microsoft.com/office/drawing/2014/main" val="2374165833"/>
                    </a:ext>
                  </a:extLst>
                </a:gridCol>
                <a:gridCol w="812090">
                  <a:extLst>
                    <a:ext uri="{9D8B030D-6E8A-4147-A177-3AD203B41FA5}">
                      <a16:colId xmlns:a16="http://schemas.microsoft.com/office/drawing/2014/main" val="2335034814"/>
                    </a:ext>
                  </a:extLst>
                </a:gridCol>
                <a:gridCol w="945901">
                  <a:extLst>
                    <a:ext uri="{9D8B030D-6E8A-4147-A177-3AD203B41FA5}">
                      <a16:colId xmlns:a16="http://schemas.microsoft.com/office/drawing/2014/main" val="965243421"/>
                    </a:ext>
                  </a:extLst>
                </a:gridCol>
                <a:gridCol w="945901">
                  <a:extLst>
                    <a:ext uri="{9D8B030D-6E8A-4147-A177-3AD203B41FA5}">
                      <a16:colId xmlns:a16="http://schemas.microsoft.com/office/drawing/2014/main" val="3685391730"/>
                    </a:ext>
                  </a:extLst>
                </a:gridCol>
                <a:gridCol w="945901">
                  <a:extLst>
                    <a:ext uri="{9D8B030D-6E8A-4147-A177-3AD203B41FA5}">
                      <a16:colId xmlns:a16="http://schemas.microsoft.com/office/drawing/2014/main" val="958219827"/>
                    </a:ext>
                  </a:extLst>
                </a:gridCol>
                <a:gridCol w="945901">
                  <a:extLst>
                    <a:ext uri="{9D8B030D-6E8A-4147-A177-3AD203B41FA5}">
                      <a16:colId xmlns:a16="http://schemas.microsoft.com/office/drawing/2014/main" val="178918877"/>
                    </a:ext>
                  </a:extLst>
                </a:gridCol>
                <a:gridCol w="945901">
                  <a:extLst>
                    <a:ext uri="{9D8B030D-6E8A-4147-A177-3AD203B41FA5}">
                      <a16:colId xmlns:a16="http://schemas.microsoft.com/office/drawing/2014/main" val="689948511"/>
                    </a:ext>
                  </a:extLst>
                </a:gridCol>
                <a:gridCol w="945901">
                  <a:extLst>
                    <a:ext uri="{9D8B030D-6E8A-4147-A177-3AD203B41FA5}">
                      <a16:colId xmlns:a16="http://schemas.microsoft.com/office/drawing/2014/main" val="585825853"/>
                    </a:ext>
                  </a:extLst>
                </a:gridCol>
                <a:gridCol w="945901">
                  <a:extLst>
                    <a:ext uri="{9D8B030D-6E8A-4147-A177-3AD203B41FA5}">
                      <a16:colId xmlns:a16="http://schemas.microsoft.com/office/drawing/2014/main" val="4182948015"/>
                    </a:ext>
                  </a:extLst>
                </a:gridCol>
              </a:tblGrid>
              <a:tr h="466152">
                <a:tc>
                  <a:txBody>
                    <a:bodyPr/>
                    <a:lstStyle/>
                    <a:p>
                      <a:pPr algn="ctr"/>
                      <a:endParaRPr lang="en-IN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solidFill>
                            <a:schemeClr val="bg1"/>
                          </a:solidFill>
                        </a:rPr>
                        <a:t>May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solidFill>
                            <a:schemeClr val="bg1"/>
                          </a:solidFill>
                        </a:rPr>
                        <a:t>June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solidFill>
                            <a:schemeClr val="bg1"/>
                          </a:solidFill>
                        </a:rPr>
                        <a:t>July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solidFill>
                            <a:schemeClr val="bg1"/>
                          </a:solidFill>
                        </a:rPr>
                        <a:t>Aug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solidFill>
                            <a:schemeClr val="bg1"/>
                          </a:solidFill>
                        </a:rPr>
                        <a:t>Sep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solidFill>
                            <a:schemeClr val="bg1"/>
                          </a:solidFill>
                        </a:rPr>
                        <a:t>Oct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solidFill>
                            <a:schemeClr val="bg1"/>
                          </a:solidFill>
                        </a:rPr>
                        <a:t>Nov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solidFill>
                            <a:schemeClr val="bg1"/>
                          </a:solidFill>
                        </a:rPr>
                        <a:t>Dec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55598"/>
                  </a:ext>
                </a:extLst>
              </a:tr>
              <a:tr h="601036"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 smtClean="0">
                          <a:solidFill>
                            <a:schemeClr val="tx1"/>
                          </a:solidFill>
                        </a:rPr>
                        <a:t>WL</a:t>
                      </a:r>
                      <a:endParaRPr lang="en-IN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N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IN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IN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IN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IN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IN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en-IN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IN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281669"/>
                  </a:ext>
                </a:extLst>
              </a:tr>
              <a:tr h="466152"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>
                          <a:solidFill>
                            <a:schemeClr val="tx1"/>
                          </a:solidFill>
                        </a:rPr>
                        <a:t>Rev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85000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170000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255000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340000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510000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680000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765000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850000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4584015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8776267" y="1169096"/>
            <a:ext cx="28468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err="1"/>
              <a:t>Avg</a:t>
            </a:r>
            <a:r>
              <a:rPr lang="en-IN" b="1" dirty="0"/>
              <a:t> selling price of </a:t>
            </a:r>
            <a:r>
              <a:rPr lang="en-IN" b="1" dirty="0" smtClean="0"/>
              <a:t>17k</a:t>
            </a:r>
          </a:p>
          <a:p>
            <a:endParaRPr lang="en-IN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697372"/>
              </p:ext>
            </p:extLst>
          </p:nvPr>
        </p:nvGraphicFramePr>
        <p:xfrm>
          <a:off x="139838" y="2660967"/>
          <a:ext cx="11867282" cy="3622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9457">
                  <a:extLst>
                    <a:ext uri="{9D8B030D-6E8A-4147-A177-3AD203B41FA5}">
                      <a16:colId xmlns:a16="http://schemas.microsoft.com/office/drawing/2014/main" val="4097226050"/>
                    </a:ext>
                  </a:extLst>
                </a:gridCol>
                <a:gridCol w="4274185">
                  <a:extLst>
                    <a:ext uri="{9D8B030D-6E8A-4147-A177-3AD203B41FA5}">
                      <a16:colId xmlns:a16="http://schemas.microsoft.com/office/drawing/2014/main" val="4095100444"/>
                    </a:ext>
                  </a:extLst>
                </a:gridCol>
                <a:gridCol w="3911896">
                  <a:extLst>
                    <a:ext uri="{9D8B030D-6E8A-4147-A177-3AD203B41FA5}">
                      <a16:colId xmlns:a16="http://schemas.microsoft.com/office/drawing/2014/main" val="2835928269"/>
                    </a:ext>
                  </a:extLst>
                </a:gridCol>
                <a:gridCol w="2021744">
                  <a:extLst>
                    <a:ext uri="{9D8B030D-6E8A-4147-A177-3AD203B41FA5}">
                      <a16:colId xmlns:a16="http://schemas.microsoft.com/office/drawing/2014/main" val="2751161259"/>
                    </a:ext>
                  </a:extLst>
                </a:gridCol>
              </a:tblGrid>
              <a:tr h="319328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bg1"/>
                          </a:solidFill>
                        </a:rPr>
                        <a:t>Activity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bg1"/>
                          </a:solidFill>
                        </a:rPr>
                        <a:t>What</a:t>
                      </a:r>
                      <a:r>
                        <a:rPr lang="en-IN" b="1" baseline="0" dirty="0">
                          <a:solidFill>
                            <a:schemeClr val="bg1"/>
                          </a:solidFill>
                        </a:rPr>
                        <a:t> need to be done 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bg1"/>
                          </a:solidFill>
                        </a:rPr>
                        <a:t>Who</a:t>
                      </a:r>
                      <a:r>
                        <a:rPr lang="en-IN" b="1" baseline="0" dirty="0">
                          <a:solidFill>
                            <a:schemeClr val="bg1"/>
                          </a:solidFill>
                        </a:rPr>
                        <a:t> will do it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bg1"/>
                          </a:solidFill>
                        </a:rPr>
                        <a:t>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770012"/>
                  </a:ext>
                </a:extLst>
              </a:tr>
              <a:tr h="1774834">
                <a:tc>
                  <a:txBody>
                    <a:bodyPr/>
                    <a:lstStyle/>
                    <a:p>
                      <a:r>
                        <a:rPr lang="en-IN" sz="1400" dirty="0"/>
                        <a:t>Field</a:t>
                      </a:r>
                      <a:r>
                        <a:rPr lang="en-IN" sz="1400" baseline="0" dirty="0"/>
                        <a:t> </a:t>
                      </a:r>
                      <a:r>
                        <a:rPr lang="en-IN" sz="1400" dirty="0" smtClean="0"/>
                        <a:t>Plan 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400" dirty="0" smtClean="0"/>
                        <a:t>ASM wise top 3</a:t>
                      </a:r>
                      <a:r>
                        <a:rPr lang="en-IN" sz="1400" baseline="0" dirty="0" smtClean="0"/>
                        <a:t> </a:t>
                      </a:r>
                      <a:r>
                        <a:rPr lang="en-IN" sz="1400" dirty="0" smtClean="0"/>
                        <a:t>centres for Cancer</a:t>
                      </a:r>
                      <a:r>
                        <a:rPr lang="en-IN" sz="1400" baseline="0" dirty="0" smtClean="0"/>
                        <a:t> Camps with Mammography Centres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400" baseline="0" dirty="0" smtClean="0"/>
                        <a:t>Posters and Leaflet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400" baseline="0" dirty="0" smtClean="0"/>
                        <a:t> Camps with Doctors/SME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IN" sz="1400" baseline="0" dirty="0" smtClean="0"/>
                        <a:t>Mammography Van + Camps with NGO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IN" sz="1400" baseline="0" dirty="0" smtClean="0"/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IN" dirty="0"/>
                    </a:p>
                    <a:p>
                      <a:endParaRPr lang="en-IN" sz="1400" dirty="0"/>
                    </a:p>
                    <a:p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400" baseline="0" dirty="0" smtClean="0"/>
                        <a:t>TSM and B2C team and PM</a:t>
                      </a:r>
                      <a:endParaRPr lang="en-IN" sz="1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400" dirty="0"/>
                        <a:t>Schedule</a:t>
                      </a:r>
                      <a:r>
                        <a:rPr lang="en-IN" sz="1400" baseline="0" dirty="0"/>
                        <a:t> and appointment by 1</a:t>
                      </a:r>
                      <a:r>
                        <a:rPr lang="en-IN" sz="1400" baseline="30000" dirty="0"/>
                        <a:t>st</a:t>
                      </a:r>
                      <a:r>
                        <a:rPr lang="en-IN" sz="1400" baseline="0" dirty="0"/>
                        <a:t> Week of </a:t>
                      </a:r>
                      <a:r>
                        <a:rPr lang="en-IN" sz="1400" baseline="0" dirty="0" smtClean="0"/>
                        <a:t>May</a:t>
                      </a:r>
                      <a:endParaRPr lang="en-IN" sz="14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136814"/>
                  </a:ext>
                </a:extLst>
              </a:tr>
              <a:tr h="638655"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Training</a:t>
                      </a:r>
                      <a:r>
                        <a:rPr lang="en-IN" sz="1400" baseline="0" dirty="0" smtClean="0"/>
                        <a:t> to Call Centre and front Desk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400" baseline="0" dirty="0" smtClean="0"/>
                        <a:t>To </a:t>
                      </a:r>
                      <a:r>
                        <a:rPr lang="en-IN" sz="1400" baseline="0" dirty="0"/>
                        <a:t>identify and personally arrange meet with team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400" baseline="0" dirty="0" smtClean="0"/>
                        <a:t>To promote in </a:t>
                      </a:r>
                      <a:r>
                        <a:rPr lang="en-IN" sz="1400" baseline="0" dirty="0" err="1" smtClean="0"/>
                        <a:t>Prabhadevi</a:t>
                      </a:r>
                      <a:r>
                        <a:rPr lang="en-IN" sz="1400" baseline="0" dirty="0" smtClean="0"/>
                        <a:t>, </a:t>
                      </a:r>
                      <a:r>
                        <a:rPr lang="en-IN" sz="1400" baseline="0" dirty="0" err="1" smtClean="0"/>
                        <a:t>Gamdevi</a:t>
                      </a:r>
                      <a:r>
                        <a:rPr lang="en-IN" sz="1400" baseline="0" dirty="0" smtClean="0"/>
                        <a:t> and Andheri centres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400" dirty="0" smtClean="0"/>
                        <a:t>Vivek</a:t>
                      </a:r>
                      <a:r>
                        <a:rPr lang="en-IN" sz="1400" baseline="0" dirty="0" smtClean="0"/>
                        <a:t> </a:t>
                      </a:r>
                      <a:r>
                        <a:rPr lang="en-IN" sz="1400" baseline="0" dirty="0" err="1" smtClean="0"/>
                        <a:t>Kalia,Dr</a:t>
                      </a:r>
                      <a:r>
                        <a:rPr lang="en-IN" sz="1400" baseline="0" dirty="0" smtClean="0"/>
                        <a:t> Nilanju and Vishal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May</a:t>
                      </a:r>
                      <a:endParaRPr lang="en-IN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276559"/>
                  </a:ext>
                </a:extLst>
              </a:tr>
              <a:tr h="452380"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Digital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400" dirty="0" smtClean="0"/>
                        <a:t>Landing</a:t>
                      </a:r>
                      <a:r>
                        <a:rPr lang="en-IN" sz="1400" baseline="0" dirty="0" smtClean="0"/>
                        <a:t> Page and Paid Campaigns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400" dirty="0" err="1"/>
                        <a:t>Dr.</a:t>
                      </a:r>
                      <a:r>
                        <a:rPr lang="en-IN" sz="1400" dirty="0"/>
                        <a:t> </a:t>
                      </a:r>
                      <a:r>
                        <a:rPr lang="en-IN" sz="1400" dirty="0" smtClean="0"/>
                        <a:t>Mila</a:t>
                      </a:r>
                      <a:r>
                        <a:rPr lang="en-IN" sz="1400" baseline="0" dirty="0" smtClean="0"/>
                        <a:t>n and Team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May</a:t>
                      </a:r>
                      <a:endParaRPr lang="en-IN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223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067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AF08F-941F-F64D-A11D-8D45D5C87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97" y="2664823"/>
            <a:ext cx="3932237" cy="16002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2EFF53-07BC-0F60-4F5E-8B30198004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DAB64-5D16-C642-ADB4-2D466C87026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05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etropolis">
      <a:dk1>
        <a:srgbClr val="146930"/>
      </a:dk1>
      <a:lt1>
        <a:srgbClr val="FFFFFF"/>
      </a:lt1>
      <a:dk2>
        <a:srgbClr val="009849"/>
      </a:dk2>
      <a:lt2>
        <a:srgbClr val="E7E6E6"/>
      </a:lt2>
      <a:accent1>
        <a:srgbClr val="146930"/>
      </a:accent1>
      <a:accent2>
        <a:srgbClr val="009849"/>
      </a:accent2>
      <a:accent3>
        <a:srgbClr val="65B32E"/>
      </a:accent3>
      <a:accent4>
        <a:srgbClr val="E6E249"/>
      </a:accent4>
      <a:accent5>
        <a:srgbClr val="134927"/>
      </a:accent5>
      <a:accent6>
        <a:srgbClr val="006F3A"/>
      </a:accent6>
      <a:hlink>
        <a:srgbClr val="65B22D"/>
      </a:hlink>
      <a:folHlink>
        <a:srgbClr val="E5E14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s 3.0 Slide Templates Internal [Read-Only]" id="{C00736E4-0AF0-4CA9-846C-FAF71B405882}" vid="{561DA13D-7AED-477D-962C-A66868BF52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Metropolis Slide Templates</Template>
  <TotalTime>2046</TotalTime>
  <Words>362</Words>
  <Application>Microsoft Office PowerPoint</Application>
  <PresentationFormat>Widescreen</PresentationFormat>
  <Paragraphs>128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Courier New</vt:lpstr>
      <vt:lpstr>Inter</vt:lpstr>
      <vt:lpstr>Segoe UI</vt:lpstr>
      <vt:lpstr>Times New Roman</vt:lpstr>
      <vt:lpstr>Ubuntu</vt:lpstr>
      <vt:lpstr>Office Theme</vt:lpstr>
      <vt:lpstr>Cancer Screen 360 </vt:lpstr>
      <vt:lpstr>Go to Market Strategy</vt:lpstr>
      <vt:lpstr>Panel design and Rationale</vt:lpstr>
      <vt:lpstr>Projections and Implementation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Ram Bahadur</dc:creator>
  <cp:lastModifiedBy>Vishal Laxminarayan Vemul</cp:lastModifiedBy>
  <cp:revision>118</cp:revision>
  <dcterms:created xsi:type="dcterms:W3CDTF">2024-12-31T02:48:41Z</dcterms:created>
  <dcterms:modified xsi:type="dcterms:W3CDTF">2025-04-21T04:38:11Z</dcterms:modified>
</cp:coreProperties>
</file>